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2"/>
  </p:notesMasterIdLst>
  <p:handoutMasterIdLst>
    <p:handoutMasterId r:id="rId43"/>
  </p:handoutMasterIdLst>
  <p:sldIdLst>
    <p:sldId id="256" r:id="rId2"/>
    <p:sldId id="308" r:id="rId3"/>
    <p:sldId id="309" r:id="rId4"/>
    <p:sldId id="278" r:id="rId5"/>
    <p:sldId id="306" r:id="rId6"/>
    <p:sldId id="277" r:id="rId7"/>
    <p:sldId id="303" r:id="rId8"/>
    <p:sldId id="298" r:id="rId9"/>
    <p:sldId id="299" r:id="rId10"/>
    <p:sldId id="300" r:id="rId11"/>
    <p:sldId id="301" r:id="rId12"/>
    <p:sldId id="304" r:id="rId13"/>
    <p:sldId id="307" r:id="rId14"/>
    <p:sldId id="257" r:id="rId15"/>
    <p:sldId id="260" r:id="rId16"/>
    <p:sldId id="261" r:id="rId17"/>
    <p:sldId id="262" r:id="rId18"/>
    <p:sldId id="263" r:id="rId19"/>
    <p:sldId id="264" r:id="rId20"/>
    <p:sldId id="265" r:id="rId21"/>
    <p:sldId id="267" r:id="rId22"/>
    <p:sldId id="268" r:id="rId23"/>
    <p:sldId id="269" r:id="rId24"/>
    <p:sldId id="270" r:id="rId25"/>
    <p:sldId id="271" r:id="rId26"/>
    <p:sldId id="272" r:id="rId27"/>
    <p:sldId id="273" r:id="rId28"/>
    <p:sldId id="274" r:id="rId29"/>
    <p:sldId id="275"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varScale="1">
        <p:scale>
          <a:sx n="72" d="100"/>
          <a:sy n="72" d="100"/>
        </p:scale>
        <p:origin x="10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0683EE-5684-4CD6-AF4A-E68FC5646E9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0A570B59-6CE2-4A19-B6F9-4158BC5D330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5C4A8CE-1594-4B26-9ACE-24F6C0F71118}" type="datetimeFigureOut">
              <a:rPr lang="en-US" smtClean="0"/>
              <a:t>2/6/2020</a:t>
            </a:fld>
            <a:endParaRPr lang="en-US"/>
          </a:p>
        </p:txBody>
      </p:sp>
      <p:sp>
        <p:nvSpPr>
          <p:cNvPr id="4" name="Footer Placeholder 3">
            <a:extLst>
              <a:ext uri="{FF2B5EF4-FFF2-40B4-BE49-F238E27FC236}">
                <a16:creationId xmlns:a16="http://schemas.microsoft.com/office/drawing/2014/main" id="{B8092068-BC13-45B7-B659-AEDEDADE928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82B668-94F8-4A93-9CC9-AD98E9994367}"/>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DACF33D-B565-4A2C-B8AC-73B2F43BE476}" type="slidenum">
              <a:rPr lang="en-US" smtClean="0"/>
              <a:t>‹#›</a:t>
            </a:fld>
            <a:endParaRPr lang="en-US"/>
          </a:p>
        </p:txBody>
      </p:sp>
    </p:spTree>
    <p:extLst>
      <p:ext uri="{BB962C8B-B14F-4D97-AF65-F5344CB8AC3E}">
        <p14:creationId xmlns:p14="http://schemas.microsoft.com/office/powerpoint/2010/main" val="2651296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C475B43-9A89-4642-AA69-F6D00430A5FA}" type="datetimeFigureOut">
              <a:rPr lang="en-US" smtClean="0"/>
              <a:t>2/6/2020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5BE3188-6C83-464C-9663-B93A0C6B786C}" type="slidenum">
              <a:rPr lang="en-US" smtClean="0"/>
              <a:t>‹#›</a:t>
            </a:fld>
            <a:endParaRPr lang="en-US"/>
          </a:p>
        </p:txBody>
      </p:sp>
    </p:spTree>
    <p:extLst>
      <p:ext uri="{BB962C8B-B14F-4D97-AF65-F5344CB8AC3E}">
        <p14:creationId xmlns:p14="http://schemas.microsoft.com/office/powerpoint/2010/main" val="2217639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a:t>
            </a:fld>
            <a:endParaRPr lang="en-US"/>
          </a:p>
        </p:txBody>
      </p:sp>
    </p:spTree>
    <p:extLst>
      <p:ext uri="{BB962C8B-B14F-4D97-AF65-F5344CB8AC3E}">
        <p14:creationId xmlns:p14="http://schemas.microsoft.com/office/powerpoint/2010/main" val="336330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12</a:t>
            </a:fld>
            <a:endParaRPr lang="en-US"/>
          </a:p>
        </p:txBody>
      </p:sp>
    </p:spTree>
    <p:extLst>
      <p:ext uri="{BB962C8B-B14F-4D97-AF65-F5344CB8AC3E}">
        <p14:creationId xmlns:p14="http://schemas.microsoft.com/office/powerpoint/2010/main" val="52288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13</a:t>
            </a:fld>
            <a:endParaRPr lang="en-US"/>
          </a:p>
        </p:txBody>
      </p:sp>
    </p:spTree>
    <p:extLst>
      <p:ext uri="{BB962C8B-B14F-4D97-AF65-F5344CB8AC3E}">
        <p14:creationId xmlns:p14="http://schemas.microsoft.com/office/powerpoint/2010/main" val="373214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14</a:t>
            </a:fld>
            <a:endParaRPr lang="en-US"/>
          </a:p>
        </p:txBody>
      </p:sp>
    </p:spTree>
    <p:extLst>
      <p:ext uri="{BB962C8B-B14F-4D97-AF65-F5344CB8AC3E}">
        <p14:creationId xmlns:p14="http://schemas.microsoft.com/office/powerpoint/2010/main" val="337455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15</a:t>
            </a:fld>
            <a:endParaRPr lang="en-US"/>
          </a:p>
        </p:txBody>
      </p:sp>
    </p:spTree>
    <p:extLst>
      <p:ext uri="{BB962C8B-B14F-4D97-AF65-F5344CB8AC3E}">
        <p14:creationId xmlns:p14="http://schemas.microsoft.com/office/powerpoint/2010/main" val="174843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16</a:t>
            </a:fld>
            <a:endParaRPr lang="en-US"/>
          </a:p>
        </p:txBody>
      </p:sp>
    </p:spTree>
    <p:extLst>
      <p:ext uri="{BB962C8B-B14F-4D97-AF65-F5344CB8AC3E}">
        <p14:creationId xmlns:p14="http://schemas.microsoft.com/office/powerpoint/2010/main" val="251974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17</a:t>
            </a:fld>
            <a:endParaRPr lang="en-US"/>
          </a:p>
        </p:txBody>
      </p:sp>
    </p:spTree>
    <p:extLst>
      <p:ext uri="{BB962C8B-B14F-4D97-AF65-F5344CB8AC3E}">
        <p14:creationId xmlns:p14="http://schemas.microsoft.com/office/powerpoint/2010/main" val="178969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18</a:t>
            </a:fld>
            <a:endParaRPr lang="en-US"/>
          </a:p>
        </p:txBody>
      </p:sp>
    </p:spTree>
    <p:extLst>
      <p:ext uri="{BB962C8B-B14F-4D97-AF65-F5344CB8AC3E}">
        <p14:creationId xmlns:p14="http://schemas.microsoft.com/office/powerpoint/2010/main" val="797926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19</a:t>
            </a:fld>
            <a:endParaRPr lang="en-US"/>
          </a:p>
        </p:txBody>
      </p:sp>
    </p:spTree>
    <p:extLst>
      <p:ext uri="{BB962C8B-B14F-4D97-AF65-F5344CB8AC3E}">
        <p14:creationId xmlns:p14="http://schemas.microsoft.com/office/powerpoint/2010/main" val="145028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20</a:t>
            </a:fld>
            <a:endParaRPr lang="en-US"/>
          </a:p>
        </p:txBody>
      </p:sp>
    </p:spTree>
    <p:extLst>
      <p:ext uri="{BB962C8B-B14F-4D97-AF65-F5344CB8AC3E}">
        <p14:creationId xmlns:p14="http://schemas.microsoft.com/office/powerpoint/2010/main" val="137346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21</a:t>
            </a:fld>
            <a:endParaRPr lang="en-US"/>
          </a:p>
        </p:txBody>
      </p:sp>
    </p:spTree>
    <p:extLst>
      <p:ext uri="{BB962C8B-B14F-4D97-AF65-F5344CB8AC3E}">
        <p14:creationId xmlns:p14="http://schemas.microsoft.com/office/powerpoint/2010/main" val="401903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4</a:t>
            </a:fld>
            <a:endParaRPr lang="en-US"/>
          </a:p>
        </p:txBody>
      </p:sp>
    </p:spTree>
    <p:extLst>
      <p:ext uri="{BB962C8B-B14F-4D97-AF65-F5344CB8AC3E}">
        <p14:creationId xmlns:p14="http://schemas.microsoft.com/office/powerpoint/2010/main" val="884421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22</a:t>
            </a:fld>
            <a:endParaRPr lang="en-US"/>
          </a:p>
        </p:txBody>
      </p:sp>
    </p:spTree>
    <p:extLst>
      <p:ext uri="{BB962C8B-B14F-4D97-AF65-F5344CB8AC3E}">
        <p14:creationId xmlns:p14="http://schemas.microsoft.com/office/powerpoint/2010/main" val="237573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23</a:t>
            </a:fld>
            <a:endParaRPr lang="en-US"/>
          </a:p>
        </p:txBody>
      </p:sp>
    </p:spTree>
    <p:extLst>
      <p:ext uri="{BB962C8B-B14F-4D97-AF65-F5344CB8AC3E}">
        <p14:creationId xmlns:p14="http://schemas.microsoft.com/office/powerpoint/2010/main" val="386783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24</a:t>
            </a:fld>
            <a:endParaRPr lang="en-US"/>
          </a:p>
        </p:txBody>
      </p:sp>
    </p:spTree>
    <p:extLst>
      <p:ext uri="{BB962C8B-B14F-4D97-AF65-F5344CB8AC3E}">
        <p14:creationId xmlns:p14="http://schemas.microsoft.com/office/powerpoint/2010/main" val="1735366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25</a:t>
            </a:fld>
            <a:endParaRPr lang="en-US"/>
          </a:p>
        </p:txBody>
      </p:sp>
    </p:spTree>
    <p:extLst>
      <p:ext uri="{BB962C8B-B14F-4D97-AF65-F5344CB8AC3E}">
        <p14:creationId xmlns:p14="http://schemas.microsoft.com/office/powerpoint/2010/main" val="3638304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26</a:t>
            </a:fld>
            <a:endParaRPr lang="en-US"/>
          </a:p>
        </p:txBody>
      </p:sp>
    </p:spTree>
    <p:extLst>
      <p:ext uri="{BB962C8B-B14F-4D97-AF65-F5344CB8AC3E}">
        <p14:creationId xmlns:p14="http://schemas.microsoft.com/office/powerpoint/2010/main" val="855988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27</a:t>
            </a:fld>
            <a:endParaRPr lang="en-US"/>
          </a:p>
        </p:txBody>
      </p:sp>
    </p:spTree>
    <p:extLst>
      <p:ext uri="{BB962C8B-B14F-4D97-AF65-F5344CB8AC3E}">
        <p14:creationId xmlns:p14="http://schemas.microsoft.com/office/powerpoint/2010/main" val="19389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28</a:t>
            </a:fld>
            <a:endParaRPr lang="en-US"/>
          </a:p>
        </p:txBody>
      </p:sp>
    </p:spTree>
    <p:extLst>
      <p:ext uri="{BB962C8B-B14F-4D97-AF65-F5344CB8AC3E}">
        <p14:creationId xmlns:p14="http://schemas.microsoft.com/office/powerpoint/2010/main" val="667746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29</a:t>
            </a:fld>
            <a:endParaRPr lang="en-US"/>
          </a:p>
        </p:txBody>
      </p:sp>
    </p:spTree>
    <p:extLst>
      <p:ext uri="{BB962C8B-B14F-4D97-AF65-F5344CB8AC3E}">
        <p14:creationId xmlns:p14="http://schemas.microsoft.com/office/powerpoint/2010/main" val="3304829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30</a:t>
            </a:fld>
            <a:endParaRPr lang="en-US"/>
          </a:p>
        </p:txBody>
      </p:sp>
    </p:spTree>
    <p:extLst>
      <p:ext uri="{BB962C8B-B14F-4D97-AF65-F5344CB8AC3E}">
        <p14:creationId xmlns:p14="http://schemas.microsoft.com/office/powerpoint/2010/main" val="1395673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31</a:t>
            </a:fld>
            <a:endParaRPr lang="en-US"/>
          </a:p>
        </p:txBody>
      </p:sp>
    </p:spTree>
    <p:extLst>
      <p:ext uri="{BB962C8B-B14F-4D97-AF65-F5344CB8AC3E}">
        <p14:creationId xmlns:p14="http://schemas.microsoft.com/office/powerpoint/2010/main" val="26116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5</a:t>
            </a:fld>
            <a:endParaRPr lang="en-US"/>
          </a:p>
        </p:txBody>
      </p:sp>
    </p:spTree>
    <p:extLst>
      <p:ext uri="{BB962C8B-B14F-4D97-AF65-F5344CB8AC3E}">
        <p14:creationId xmlns:p14="http://schemas.microsoft.com/office/powerpoint/2010/main" val="2521083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32</a:t>
            </a:fld>
            <a:endParaRPr lang="en-US"/>
          </a:p>
        </p:txBody>
      </p:sp>
    </p:spTree>
    <p:extLst>
      <p:ext uri="{BB962C8B-B14F-4D97-AF65-F5344CB8AC3E}">
        <p14:creationId xmlns:p14="http://schemas.microsoft.com/office/powerpoint/2010/main" val="391592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33</a:t>
            </a:fld>
            <a:endParaRPr lang="en-US"/>
          </a:p>
        </p:txBody>
      </p:sp>
    </p:spTree>
    <p:extLst>
      <p:ext uri="{BB962C8B-B14F-4D97-AF65-F5344CB8AC3E}">
        <p14:creationId xmlns:p14="http://schemas.microsoft.com/office/powerpoint/2010/main" val="3758344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34</a:t>
            </a:fld>
            <a:endParaRPr lang="en-US"/>
          </a:p>
        </p:txBody>
      </p:sp>
    </p:spTree>
    <p:extLst>
      <p:ext uri="{BB962C8B-B14F-4D97-AF65-F5344CB8AC3E}">
        <p14:creationId xmlns:p14="http://schemas.microsoft.com/office/powerpoint/2010/main" val="221233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35</a:t>
            </a:fld>
            <a:endParaRPr lang="en-US"/>
          </a:p>
        </p:txBody>
      </p:sp>
    </p:spTree>
    <p:extLst>
      <p:ext uri="{BB962C8B-B14F-4D97-AF65-F5344CB8AC3E}">
        <p14:creationId xmlns:p14="http://schemas.microsoft.com/office/powerpoint/2010/main" val="4115364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36</a:t>
            </a:fld>
            <a:endParaRPr lang="en-US"/>
          </a:p>
        </p:txBody>
      </p:sp>
    </p:spTree>
    <p:extLst>
      <p:ext uri="{BB962C8B-B14F-4D97-AF65-F5344CB8AC3E}">
        <p14:creationId xmlns:p14="http://schemas.microsoft.com/office/powerpoint/2010/main" val="311297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37</a:t>
            </a:fld>
            <a:endParaRPr lang="en-US"/>
          </a:p>
        </p:txBody>
      </p:sp>
    </p:spTree>
    <p:extLst>
      <p:ext uri="{BB962C8B-B14F-4D97-AF65-F5344CB8AC3E}">
        <p14:creationId xmlns:p14="http://schemas.microsoft.com/office/powerpoint/2010/main" val="889296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38</a:t>
            </a:fld>
            <a:endParaRPr lang="en-US"/>
          </a:p>
        </p:txBody>
      </p:sp>
    </p:spTree>
    <p:extLst>
      <p:ext uri="{BB962C8B-B14F-4D97-AF65-F5344CB8AC3E}">
        <p14:creationId xmlns:p14="http://schemas.microsoft.com/office/powerpoint/2010/main" val="4041149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39</a:t>
            </a:fld>
            <a:endParaRPr lang="en-US"/>
          </a:p>
        </p:txBody>
      </p:sp>
    </p:spTree>
    <p:extLst>
      <p:ext uri="{BB962C8B-B14F-4D97-AF65-F5344CB8AC3E}">
        <p14:creationId xmlns:p14="http://schemas.microsoft.com/office/powerpoint/2010/main" val="689882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40</a:t>
            </a:fld>
            <a:endParaRPr lang="en-US"/>
          </a:p>
        </p:txBody>
      </p:sp>
    </p:spTree>
    <p:extLst>
      <p:ext uri="{BB962C8B-B14F-4D97-AF65-F5344CB8AC3E}">
        <p14:creationId xmlns:p14="http://schemas.microsoft.com/office/powerpoint/2010/main" val="242025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6</a:t>
            </a:fld>
            <a:endParaRPr lang="en-US"/>
          </a:p>
        </p:txBody>
      </p:sp>
    </p:spTree>
    <p:extLst>
      <p:ext uri="{BB962C8B-B14F-4D97-AF65-F5344CB8AC3E}">
        <p14:creationId xmlns:p14="http://schemas.microsoft.com/office/powerpoint/2010/main" val="80785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7</a:t>
            </a:fld>
            <a:endParaRPr lang="en-US"/>
          </a:p>
        </p:txBody>
      </p:sp>
    </p:spTree>
    <p:extLst>
      <p:ext uri="{BB962C8B-B14F-4D97-AF65-F5344CB8AC3E}">
        <p14:creationId xmlns:p14="http://schemas.microsoft.com/office/powerpoint/2010/main" val="232376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8</a:t>
            </a:fld>
            <a:endParaRPr lang="en-US"/>
          </a:p>
        </p:txBody>
      </p:sp>
    </p:spTree>
    <p:extLst>
      <p:ext uri="{BB962C8B-B14F-4D97-AF65-F5344CB8AC3E}">
        <p14:creationId xmlns:p14="http://schemas.microsoft.com/office/powerpoint/2010/main" val="280158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9</a:t>
            </a:fld>
            <a:endParaRPr lang="en-US"/>
          </a:p>
        </p:txBody>
      </p:sp>
    </p:spTree>
    <p:extLst>
      <p:ext uri="{BB962C8B-B14F-4D97-AF65-F5344CB8AC3E}">
        <p14:creationId xmlns:p14="http://schemas.microsoft.com/office/powerpoint/2010/main" val="325577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10</a:t>
            </a:fld>
            <a:endParaRPr lang="en-US"/>
          </a:p>
        </p:txBody>
      </p:sp>
    </p:spTree>
    <p:extLst>
      <p:ext uri="{BB962C8B-B14F-4D97-AF65-F5344CB8AC3E}">
        <p14:creationId xmlns:p14="http://schemas.microsoft.com/office/powerpoint/2010/main" val="413174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E3188-6C83-464C-9663-B93A0C6B786C}" type="slidenum">
              <a:rPr lang="en-US" smtClean="0"/>
              <a:t>11</a:t>
            </a:fld>
            <a:endParaRPr lang="en-US"/>
          </a:p>
        </p:txBody>
      </p:sp>
    </p:spTree>
    <p:extLst>
      <p:ext uri="{BB962C8B-B14F-4D97-AF65-F5344CB8AC3E}">
        <p14:creationId xmlns:p14="http://schemas.microsoft.com/office/powerpoint/2010/main" val="89972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B1B4-990D-470E-8530-2E7E502DF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A8BC06-92AE-49CD-A82E-57876195A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46074B-75B6-418E-A659-A059AFBBEB71}"/>
              </a:ext>
            </a:extLst>
          </p:cNvPr>
          <p:cNvSpPr>
            <a:spLocks noGrp="1"/>
          </p:cNvSpPr>
          <p:nvPr>
            <p:ph type="dt" sz="half" idx="10"/>
          </p:nvPr>
        </p:nvSpPr>
        <p:spPr/>
        <p:txBody>
          <a:bodyPr/>
          <a:lstStyle/>
          <a:p>
            <a:fld id="{3CDBFA27-09DF-4275-BBC6-9DF5627EA778}" type="datetime1">
              <a:rPr lang="en-US" smtClean="0"/>
              <a:t>2/6/2020</a:t>
            </a:fld>
            <a:endParaRPr lang="en-US"/>
          </a:p>
        </p:txBody>
      </p:sp>
      <p:sp>
        <p:nvSpPr>
          <p:cNvPr id="5" name="Footer Placeholder 4">
            <a:extLst>
              <a:ext uri="{FF2B5EF4-FFF2-40B4-BE49-F238E27FC236}">
                <a16:creationId xmlns:a16="http://schemas.microsoft.com/office/drawing/2014/main" id="{5C5CF142-5B76-4D5C-9E78-7F7E0B697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29DDC-EFC4-4558-B4AA-92F065F34381}"/>
              </a:ext>
            </a:extLst>
          </p:cNvPr>
          <p:cNvSpPr>
            <a:spLocks noGrp="1"/>
          </p:cNvSpPr>
          <p:nvPr>
            <p:ph type="sldNum" sz="quarter" idx="12"/>
          </p:nvPr>
        </p:nvSpPr>
        <p:spPr/>
        <p:txBody>
          <a:bodyPr/>
          <a:lstStyle/>
          <a:p>
            <a:fld id="{C4D8820E-9689-4C5E-A235-C0E2B6BA445A}" type="slidenum">
              <a:rPr lang="en-US" smtClean="0"/>
              <a:t>‹#›</a:t>
            </a:fld>
            <a:endParaRPr lang="en-US" dirty="0"/>
          </a:p>
        </p:txBody>
      </p:sp>
    </p:spTree>
    <p:extLst>
      <p:ext uri="{BB962C8B-B14F-4D97-AF65-F5344CB8AC3E}">
        <p14:creationId xmlns:p14="http://schemas.microsoft.com/office/powerpoint/2010/main" val="184698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AB35-D099-45BC-BE0C-0DA5E66D35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B5B75-3854-4B19-AA3E-5A9158419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A682C-9ED9-4DBE-BB3C-62B114A16B6A}"/>
              </a:ext>
            </a:extLst>
          </p:cNvPr>
          <p:cNvSpPr>
            <a:spLocks noGrp="1"/>
          </p:cNvSpPr>
          <p:nvPr>
            <p:ph type="dt" sz="half" idx="10"/>
          </p:nvPr>
        </p:nvSpPr>
        <p:spPr/>
        <p:txBody>
          <a:bodyPr/>
          <a:lstStyle/>
          <a:p>
            <a:fld id="{25B6FF9F-05CD-4E16-B062-AF6904DCAC6F}" type="datetime1">
              <a:rPr lang="en-US" smtClean="0"/>
              <a:t>2/6/2020</a:t>
            </a:fld>
            <a:endParaRPr lang="en-US"/>
          </a:p>
        </p:txBody>
      </p:sp>
      <p:sp>
        <p:nvSpPr>
          <p:cNvPr id="5" name="Footer Placeholder 4">
            <a:extLst>
              <a:ext uri="{FF2B5EF4-FFF2-40B4-BE49-F238E27FC236}">
                <a16:creationId xmlns:a16="http://schemas.microsoft.com/office/drawing/2014/main" id="{4E7ACEE6-7B4D-4192-B2D4-38410581A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C4788-2B1E-4A69-93FB-3A67CAD46B42}"/>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199712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CF83C-6377-4014-B5AA-E2512974B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3F0D9-C46A-4449-9EA5-0C6368A55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9CD43-1F2F-435D-93C3-6A1AA7CBD68B}"/>
              </a:ext>
            </a:extLst>
          </p:cNvPr>
          <p:cNvSpPr>
            <a:spLocks noGrp="1"/>
          </p:cNvSpPr>
          <p:nvPr>
            <p:ph type="dt" sz="half" idx="10"/>
          </p:nvPr>
        </p:nvSpPr>
        <p:spPr/>
        <p:txBody>
          <a:bodyPr/>
          <a:lstStyle/>
          <a:p>
            <a:fld id="{BC942698-9C60-4122-B1CC-FD50180F4C8F}" type="datetime1">
              <a:rPr lang="en-US" smtClean="0"/>
              <a:t>2/6/2020</a:t>
            </a:fld>
            <a:endParaRPr lang="en-US"/>
          </a:p>
        </p:txBody>
      </p:sp>
      <p:sp>
        <p:nvSpPr>
          <p:cNvPr id="5" name="Footer Placeholder 4">
            <a:extLst>
              <a:ext uri="{FF2B5EF4-FFF2-40B4-BE49-F238E27FC236}">
                <a16:creationId xmlns:a16="http://schemas.microsoft.com/office/drawing/2014/main" id="{A24D1DC5-F6D9-4CCD-9677-3200822AF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6F959-95B0-42FB-9D9F-C8C0D0888845}"/>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284086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025E-E283-472A-B464-80C173BCE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EA52F-7A51-44DA-9CF8-C4ABC24BC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C661-2085-4A1C-8CCB-1F720D0F674C}"/>
              </a:ext>
            </a:extLst>
          </p:cNvPr>
          <p:cNvSpPr>
            <a:spLocks noGrp="1"/>
          </p:cNvSpPr>
          <p:nvPr>
            <p:ph type="dt" sz="half" idx="10"/>
          </p:nvPr>
        </p:nvSpPr>
        <p:spPr/>
        <p:txBody>
          <a:bodyPr/>
          <a:lstStyle/>
          <a:p>
            <a:fld id="{D24ECDE3-EF70-45A8-AA86-A13C76D8DB0F}" type="datetime1">
              <a:rPr lang="en-US" smtClean="0"/>
              <a:t>2/6/2020</a:t>
            </a:fld>
            <a:endParaRPr lang="en-US"/>
          </a:p>
        </p:txBody>
      </p:sp>
      <p:sp>
        <p:nvSpPr>
          <p:cNvPr id="5" name="Footer Placeholder 4">
            <a:extLst>
              <a:ext uri="{FF2B5EF4-FFF2-40B4-BE49-F238E27FC236}">
                <a16:creationId xmlns:a16="http://schemas.microsoft.com/office/drawing/2014/main" id="{AE96E301-81EC-4D99-BD0D-3D611D74D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E7A1-256A-482E-B887-21773750039E}"/>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13159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E187-DE49-48AB-858C-E5E61563C4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CCA16-E5C6-49F8-892F-B6F347FC3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508FE-962E-4ACB-9650-24FDBE814D07}"/>
              </a:ext>
            </a:extLst>
          </p:cNvPr>
          <p:cNvSpPr>
            <a:spLocks noGrp="1"/>
          </p:cNvSpPr>
          <p:nvPr>
            <p:ph type="dt" sz="half" idx="10"/>
          </p:nvPr>
        </p:nvSpPr>
        <p:spPr/>
        <p:txBody>
          <a:bodyPr/>
          <a:lstStyle/>
          <a:p>
            <a:fld id="{EE910344-F3FD-454C-B899-D757F4891298}" type="datetime1">
              <a:rPr lang="en-US" smtClean="0"/>
              <a:t>2/6/2020</a:t>
            </a:fld>
            <a:endParaRPr lang="en-US"/>
          </a:p>
        </p:txBody>
      </p:sp>
      <p:sp>
        <p:nvSpPr>
          <p:cNvPr id="5" name="Footer Placeholder 4">
            <a:extLst>
              <a:ext uri="{FF2B5EF4-FFF2-40B4-BE49-F238E27FC236}">
                <a16:creationId xmlns:a16="http://schemas.microsoft.com/office/drawing/2014/main" id="{BD67E2F0-9F91-4DCE-8210-371EE502B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77AD2-FBEF-4715-8523-44F6D10A5DD0}"/>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212900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F6A9-143B-4B3E-BAE8-03F80C3B7C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AB9CA-0D11-4BEB-95D6-06062E718C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C7F589-1820-4567-8A05-52BFEB5DF0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7A8B0B-47E3-4841-8C7B-83CEDFA1FEC3}"/>
              </a:ext>
            </a:extLst>
          </p:cNvPr>
          <p:cNvSpPr>
            <a:spLocks noGrp="1"/>
          </p:cNvSpPr>
          <p:nvPr>
            <p:ph type="dt" sz="half" idx="10"/>
          </p:nvPr>
        </p:nvSpPr>
        <p:spPr/>
        <p:txBody>
          <a:bodyPr/>
          <a:lstStyle/>
          <a:p>
            <a:fld id="{AAA66B0A-FAC6-41E1-BB4F-6BCD4BC1454C}" type="datetime1">
              <a:rPr lang="en-US" smtClean="0"/>
              <a:t>2/6/2020</a:t>
            </a:fld>
            <a:endParaRPr lang="en-US"/>
          </a:p>
        </p:txBody>
      </p:sp>
      <p:sp>
        <p:nvSpPr>
          <p:cNvPr id="6" name="Footer Placeholder 5">
            <a:extLst>
              <a:ext uri="{FF2B5EF4-FFF2-40B4-BE49-F238E27FC236}">
                <a16:creationId xmlns:a16="http://schemas.microsoft.com/office/drawing/2014/main" id="{E4828F6D-EDB4-429A-ADB9-9154779C2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D7119-D722-4F6B-B776-4F27734E217A}"/>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246552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7B38-AFE8-4DB9-BC07-60398A8D98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47653-1686-4C95-A6E5-2E7C0F2E30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11F216-6412-4523-9DD9-15C7E4E2FE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FBB78-74FB-477E-989E-6B02C1A3B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3BD24F-CFD7-4E89-9745-53FDFCE57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15F85-3465-46BE-862C-32D97DD066AD}"/>
              </a:ext>
            </a:extLst>
          </p:cNvPr>
          <p:cNvSpPr>
            <a:spLocks noGrp="1"/>
          </p:cNvSpPr>
          <p:nvPr>
            <p:ph type="dt" sz="half" idx="10"/>
          </p:nvPr>
        </p:nvSpPr>
        <p:spPr/>
        <p:txBody>
          <a:bodyPr/>
          <a:lstStyle/>
          <a:p>
            <a:fld id="{58E6BA3C-2696-45F0-AD5F-B6C904CFCD41}" type="datetime1">
              <a:rPr lang="en-US" smtClean="0"/>
              <a:t>2/6/2020</a:t>
            </a:fld>
            <a:endParaRPr lang="en-US"/>
          </a:p>
        </p:txBody>
      </p:sp>
      <p:sp>
        <p:nvSpPr>
          <p:cNvPr id="8" name="Footer Placeholder 7">
            <a:extLst>
              <a:ext uri="{FF2B5EF4-FFF2-40B4-BE49-F238E27FC236}">
                <a16:creationId xmlns:a16="http://schemas.microsoft.com/office/drawing/2014/main" id="{7F6234CA-6E8B-4C07-B5F9-6DB6C227BC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034F3-06E0-460B-9298-ADD93D1947D9}"/>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265460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E433-09AD-43F1-B061-A4D00F5F6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39F17-CE90-4311-A022-1E441B9E059D}"/>
              </a:ext>
            </a:extLst>
          </p:cNvPr>
          <p:cNvSpPr>
            <a:spLocks noGrp="1"/>
          </p:cNvSpPr>
          <p:nvPr>
            <p:ph type="dt" sz="half" idx="10"/>
          </p:nvPr>
        </p:nvSpPr>
        <p:spPr/>
        <p:txBody>
          <a:bodyPr/>
          <a:lstStyle/>
          <a:p>
            <a:fld id="{F30BFDE3-18A9-456A-9D67-53FDF7CAE54A}" type="datetime1">
              <a:rPr lang="en-US" smtClean="0"/>
              <a:t>2/6/2020</a:t>
            </a:fld>
            <a:endParaRPr lang="en-US"/>
          </a:p>
        </p:txBody>
      </p:sp>
      <p:sp>
        <p:nvSpPr>
          <p:cNvPr id="4" name="Footer Placeholder 3">
            <a:extLst>
              <a:ext uri="{FF2B5EF4-FFF2-40B4-BE49-F238E27FC236}">
                <a16:creationId xmlns:a16="http://schemas.microsoft.com/office/drawing/2014/main" id="{2096AE3F-0B51-479E-8A7A-3BED87578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B9BACF-7738-462E-B5B1-6BD7D9B4CF4B}"/>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358253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3C255-53BD-461C-9399-9EEC27A92F51}"/>
              </a:ext>
            </a:extLst>
          </p:cNvPr>
          <p:cNvSpPr>
            <a:spLocks noGrp="1"/>
          </p:cNvSpPr>
          <p:nvPr>
            <p:ph type="dt" sz="half" idx="10"/>
          </p:nvPr>
        </p:nvSpPr>
        <p:spPr>
          <a:xfrm>
            <a:off x="8610599" y="6356349"/>
            <a:ext cx="2743200" cy="365125"/>
          </a:xfrm>
        </p:spPr>
        <p:txBody>
          <a:bodyPr/>
          <a:lstStyle/>
          <a:p>
            <a:fld id="{79DFABE5-5431-4B28-84B2-F0AD3C231121}" type="datetime1">
              <a:rPr lang="en-US" smtClean="0"/>
              <a:t>2/6/2020</a:t>
            </a:fld>
            <a:endParaRPr lang="en-US"/>
          </a:p>
        </p:txBody>
      </p:sp>
      <p:sp>
        <p:nvSpPr>
          <p:cNvPr id="3" name="Footer Placeholder 2">
            <a:extLst>
              <a:ext uri="{FF2B5EF4-FFF2-40B4-BE49-F238E27FC236}">
                <a16:creationId xmlns:a16="http://schemas.microsoft.com/office/drawing/2014/main" id="{B1118D9D-4442-4BF0-9FB8-79522C7E16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E4CEE3-FFD7-465B-B770-8C47C7604802}"/>
              </a:ext>
            </a:extLst>
          </p:cNvPr>
          <p:cNvSpPr>
            <a:spLocks noGrp="1"/>
          </p:cNvSpPr>
          <p:nvPr>
            <p:ph type="sldNum" sz="quarter" idx="12"/>
          </p:nvPr>
        </p:nvSpPr>
        <p:spPr>
          <a:xfrm>
            <a:off x="576942" y="6356350"/>
            <a:ext cx="2743200" cy="365125"/>
          </a:xfrm>
        </p:spPr>
        <p:txBody>
          <a:bodyPr/>
          <a:lstStyle>
            <a:lvl1pPr algn="l">
              <a:defRPr/>
            </a:lvl1pPr>
          </a:lstStyle>
          <a:p>
            <a:fld id="{C4D8820E-9689-4C5E-A235-C0E2B6BA445A}" type="slidenum">
              <a:rPr lang="en-US" smtClean="0"/>
              <a:pPr/>
              <a:t>‹#›</a:t>
            </a:fld>
            <a:endParaRPr lang="en-US" dirty="0"/>
          </a:p>
        </p:txBody>
      </p:sp>
    </p:spTree>
    <p:extLst>
      <p:ext uri="{BB962C8B-B14F-4D97-AF65-F5344CB8AC3E}">
        <p14:creationId xmlns:p14="http://schemas.microsoft.com/office/powerpoint/2010/main" val="368799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79B-E7D1-4408-9842-F440CE9D5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62C98-1510-4802-A378-F2DAC1918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F170BA-8889-4736-AF93-F15C848A8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4BF7D-2241-4B13-AA05-D59438C86448}"/>
              </a:ext>
            </a:extLst>
          </p:cNvPr>
          <p:cNvSpPr>
            <a:spLocks noGrp="1"/>
          </p:cNvSpPr>
          <p:nvPr>
            <p:ph type="dt" sz="half" idx="10"/>
          </p:nvPr>
        </p:nvSpPr>
        <p:spPr/>
        <p:txBody>
          <a:bodyPr/>
          <a:lstStyle/>
          <a:p>
            <a:fld id="{685BAFBC-FFFB-492B-9787-90439D19D9F5}" type="datetime1">
              <a:rPr lang="en-US" smtClean="0"/>
              <a:t>2/6/2020</a:t>
            </a:fld>
            <a:endParaRPr lang="en-US"/>
          </a:p>
        </p:txBody>
      </p:sp>
      <p:sp>
        <p:nvSpPr>
          <p:cNvPr id="6" name="Footer Placeholder 5">
            <a:extLst>
              <a:ext uri="{FF2B5EF4-FFF2-40B4-BE49-F238E27FC236}">
                <a16:creationId xmlns:a16="http://schemas.microsoft.com/office/drawing/2014/main" id="{8F306A36-B1D7-4411-86B1-715077AE3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2E079-6463-4F02-8131-B424C8085AE0}"/>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49442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8DD2-A87A-41E4-8522-9E232DF8A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98864-A226-4B95-9861-472F7C0C9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A7B3CD-9284-4937-BCF3-1039BB468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3D6F3-64D6-440C-A5B8-9F59EDD2610A}"/>
              </a:ext>
            </a:extLst>
          </p:cNvPr>
          <p:cNvSpPr>
            <a:spLocks noGrp="1"/>
          </p:cNvSpPr>
          <p:nvPr>
            <p:ph type="dt" sz="half" idx="10"/>
          </p:nvPr>
        </p:nvSpPr>
        <p:spPr/>
        <p:txBody>
          <a:bodyPr/>
          <a:lstStyle/>
          <a:p>
            <a:fld id="{E60E352F-DFB7-4E18-84F9-6222A18838FE}" type="datetime1">
              <a:rPr lang="en-US" smtClean="0"/>
              <a:t>2/6/2020</a:t>
            </a:fld>
            <a:endParaRPr lang="en-US"/>
          </a:p>
        </p:txBody>
      </p:sp>
      <p:sp>
        <p:nvSpPr>
          <p:cNvPr id="6" name="Footer Placeholder 5">
            <a:extLst>
              <a:ext uri="{FF2B5EF4-FFF2-40B4-BE49-F238E27FC236}">
                <a16:creationId xmlns:a16="http://schemas.microsoft.com/office/drawing/2014/main" id="{F922B961-C8A0-46C0-B091-877E94AD4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78A17-1977-4B48-9961-27570B53FAFD}"/>
              </a:ext>
            </a:extLst>
          </p:cNvPr>
          <p:cNvSpPr>
            <a:spLocks noGrp="1"/>
          </p:cNvSpPr>
          <p:nvPr>
            <p:ph type="sldNum" sz="quarter" idx="12"/>
          </p:nvPr>
        </p:nvSpPr>
        <p:spPr/>
        <p:txBody>
          <a:bodyPr/>
          <a:lstStyle/>
          <a:p>
            <a:fld id="{C4D8820E-9689-4C5E-A235-C0E2B6BA445A}" type="slidenum">
              <a:rPr lang="en-US" smtClean="0"/>
              <a:t>‹#›</a:t>
            </a:fld>
            <a:endParaRPr lang="en-US"/>
          </a:p>
        </p:txBody>
      </p:sp>
    </p:spTree>
    <p:extLst>
      <p:ext uri="{BB962C8B-B14F-4D97-AF65-F5344CB8AC3E}">
        <p14:creationId xmlns:p14="http://schemas.microsoft.com/office/powerpoint/2010/main" val="83878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CAEF5-91F2-4BE0-B46A-141BF81F1F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86AE6-15FB-440C-8394-E34ECFC274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FD4CDD-3D53-4790-B31F-E0A27DCF7387}"/>
              </a:ext>
            </a:extLst>
          </p:cNvPr>
          <p:cNvSpPr>
            <a:spLocks noGrp="1"/>
          </p:cNvSpPr>
          <p:nvPr>
            <p:ph type="dt" sz="half" idx="2"/>
          </p:nvPr>
        </p:nvSpPr>
        <p:spPr>
          <a:xfrm>
            <a:off x="8610600"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CF9E9-E6EF-4820-8336-5CD51827D3C8}" type="datetime1">
              <a:rPr lang="en-US" smtClean="0"/>
              <a:t>2/6/2020</a:t>
            </a:fld>
            <a:endParaRPr lang="en-US" dirty="0"/>
          </a:p>
        </p:txBody>
      </p:sp>
      <p:sp>
        <p:nvSpPr>
          <p:cNvPr id="5" name="Footer Placeholder 4">
            <a:extLst>
              <a:ext uri="{FF2B5EF4-FFF2-40B4-BE49-F238E27FC236}">
                <a16:creationId xmlns:a16="http://schemas.microsoft.com/office/drawing/2014/main" id="{92C6CD79-FCC7-4308-8568-64E75807B2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043BB4-E7FF-4CB6-A209-AF9F15F05EFD}"/>
              </a:ext>
            </a:extLst>
          </p:cNvPr>
          <p:cNvSpPr>
            <a:spLocks noGrp="1"/>
          </p:cNvSpPr>
          <p:nvPr>
            <p:ph type="sldNum" sz="quarter" idx="4"/>
          </p:nvPr>
        </p:nvSpPr>
        <p:spPr>
          <a:xfrm>
            <a:off x="838200" y="6360557"/>
            <a:ext cx="2743200" cy="365125"/>
          </a:xfrm>
          <a:prstGeom prst="rect">
            <a:avLst/>
          </a:prstGeom>
        </p:spPr>
        <p:txBody>
          <a:bodyPr vert="horz" lIns="91440" tIns="45720" rIns="91440" bIns="45720" rtlCol="0" anchor="ctr"/>
          <a:lstStyle>
            <a:lvl1pPr algn="l">
              <a:defRPr sz="1600">
                <a:solidFill>
                  <a:schemeClr val="tx1"/>
                </a:solidFill>
              </a:defRPr>
            </a:lvl1pPr>
          </a:lstStyle>
          <a:p>
            <a:fld id="{C4D8820E-9689-4C5E-A235-C0E2B6BA445A}" type="slidenum">
              <a:rPr lang="en-US" smtClean="0"/>
              <a:pPr/>
              <a:t>‹#›</a:t>
            </a:fld>
            <a:endParaRPr lang="en-US" dirty="0"/>
          </a:p>
        </p:txBody>
      </p:sp>
    </p:spTree>
    <p:extLst>
      <p:ext uri="{BB962C8B-B14F-4D97-AF65-F5344CB8AC3E}">
        <p14:creationId xmlns:p14="http://schemas.microsoft.com/office/powerpoint/2010/main" val="4039173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2.wdp"/></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3.wdp"/></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4.wdp"/></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5.wdp"/></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7.wdp"/></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8.wdp"/></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png"/><Relationship Id="rId4" Type="http://schemas.microsoft.com/office/2007/relationships/hdphoto" Target="../media/hdphoto19.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20.wdp"/></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21.wdp"/></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22.wdp"/></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23.wdp"/></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24.wdp"/></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microsoft.com/office/2007/relationships/hdphoto" Target="../media/hdphoto25.wdp"/></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26.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microsoft.com/office/2007/relationships/hdphoto" Target="../media/hdphoto27.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1129-3F3A-4E52-960C-38271E4E35AA}"/>
              </a:ext>
            </a:extLst>
          </p:cNvPr>
          <p:cNvSpPr>
            <a:spLocks noGrp="1"/>
          </p:cNvSpPr>
          <p:nvPr>
            <p:ph type="ctrTitle"/>
          </p:nvPr>
        </p:nvSpPr>
        <p:spPr>
          <a:xfrm>
            <a:off x="1417983" y="1052442"/>
            <a:ext cx="9144000" cy="1413979"/>
          </a:xfrm>
        </p:spPr>
        <p:txBody>
          <a:bodyPr>
            <a:normAutofit fontScale="90000"/>
          </a:bodyPr>
          <a:lstStyle/>
          <a:p>
            <a:r>
              <a:rPr lang="en-US" sz="2400" b="1" dirty="0"/>
              <a:t>Report on independent forensic analysis of the official footage captured by a US Navy F/A-18 Super Hornet present at the 2004 Nimitz UAP incident off the coast of San Diego for metric effects on physical processes in an altered spacetime as interpreted by a remote (unaltered spacetime) observer</a:t>
            </a:r>
          </a:p>
        </p:txBody>
      </p:sp>
      <p:sp>
        <p:nvSpPr>
          <p:cNvPr id="3" name="Subtitle 2">
            <a:extLst>
              <a:ext uri="{FF2B5EF4-FFF2-40B4-BE49-F238E27FC236}">
                <a16:creationId xmlns:a16="http://schemas.microsoft.com/office/drawing/2014/main" id="{D6569648-E28C-4847-8DE1-0768396D656B}"/>
              </a:ext>
            </a:extLst>
          </p:cNvPr>
          <p:cNvSpPr>
            <a:spLocks noGrp="1"/>
          </p:cNvSpPr>
          <p:nvPr>
            <p:ph type="subTitle" idx="1"/>
          </p:nvPr>
        </p:nvSpPr>
        <p:spPr>
          <a:xfrm>
            <a:off x="1417983" y="2536644"/>
            <a:ext cx="9144000" cy="1804850"/>
          </a:xfrm>
        </p:spPr>
        <p:txBody>
          <a:bodyPr>
            <a:noAutofit/>
          </a:bodyPr>
          <a:lstStyle/>
          <a:p>
            <a:pPr>
              <a:lnSpc>
                <a:spcPct val="100000"/>
              </a:lnSpc>
              <a:spcBef>
                <a:spcPts val="0"/>
              </a:spcBef>
            </a:pPr>
            <a:r>
              <a:rPr lang="en-US" sz="1800" b="1" dirty="0"/>
              <a:t>Michael E. Boyd </a:t>
            </a:r>
          </a:p>
          <a:p>
            <a:pPr>
              <a:lnSpc>
                <a:spcPct val="100000"/>
              </a:lnSpc>
              <a:spcBef>
                <a:spcPts val="0"/>
              </a:spcBef>
            </a:pPr>
            <a:r>
              <a:rPr lang="en-US" sz="1800" dirty="0"/>
              <a:t>5439 Soquel Drive</a:t>
            </a:r>
          </a:p>
          <a:p>
            <a:pPr>
              <a:lnSpc>
                <a:spcPct val="100000"/>
              </a:lnSpc>
              <a:spcBef>
                <a:spcPts val="0"/>
              </a:spcBef>
            </a:pPr>
            <a:r>
              <a:rPr lang="en-US" sz="1800" dirty="0"/>
              <a:t>Soquel California 95073 </a:t>
            </a:r>
          </a:p>
          <a:p>
            <a:pPr>
              <a:lnSpc>
                <a:spcPct val="100000"/>
              </a:lnSpc>
              <a:spcBef>
                <a:spcPts val="0"/>
              </a:spcBef>
            </a:pPr>
            <a:r>
              <a:rPr lang="en-US" sz="1800" dirty="0"/>
              <a:t>Phone:(408) 891-9677</a:t>
            </a:r>
          </a:p>
          <a:p>
            <a:pPr>
              <a:lnSpc>
                <a:spcPct val="100000"/>
              </a:lnSpc>
              <a:spcBef>
                <a:spcPts val="0"/>
              </a:spcBef>
            </a:pPr>
            <a:r>
              <a:rPr lang="en-US" sz="1800" dirty="0"/>
              <a:t>Email: boyd.michaele@gmail.com</a:t>
            </a:r>
          </a:p>
          <a:p>
            <a:pPr>
              <a:lnSpc>
                <a:spcPct val="100000"/>
              </a:lnSpc>
              <a:spcBef>
                <a:spcPts val="0"/>
              </a:spcBef>
            </a:pPr>
            <a:r>
              <a:rPr lang="en-US" sz="1800" b="1" dirty="0"/>
              <a:t>January 28, 2020</a:t>
            </a:r>
            <a:r>
              <a:rPr lang="en-US" sz="1800" dirty="0"/>
              <a:t>*</a:t>
            </a:r>
          </a:p>
        </p:txBody>
      </p:sp>
      <p:sp>
        <p:nvSpPr>
          <p:cNvPr id="5" name="TextBox 4">
            <a:extLst>
              <a:ext uri="{FF2B5EF4-FFF2-40B4-BE49-F238E27FC236}">
                <a16:creationId xmlns:a16="http://schemas.microsoft.com/office/drawing/2014/main" id="{2889ACA8-F8BB-4AF0-BD3E-EBE6F07F7513}"/>
              </a:ext>
            </a:extLst>
          </p:cNvPr>
          <p:cNvSpPr txBox="1"/>
          <p:nvPr/>
        </p:nvSpPr>
        <p:spPr>
          <a:xfrm>
            <a:off x="2160104" y="4341494"/>
            <a:ext cx="7871791" cy="2308324"/>
          </a:xfrm>
          <a:prstGeom prst="rect">
            <a:avLst/>
          </a:prstGeom>
          <a:noFill/>
        </p:spPr>
        <p:txBody>
          <a:bodyPr wrap="square" rtlCol="0">
            <a:spAutoFit/>
          </a:bodyPr>
          <a:lstStyle/>
          <a:p>
            <a:r>
              <a:rPr lang="en-US" b="1" dirty="0"/>
              <a:t>Electronic copies sent:</a:t>
            </a:r>
          </a:p>
          <a:p>
            <a:r>
              <a:rPr lang="en-US" dirty="0"/>
              <a:t>Harold E. </a:t>
            </a:r>
            <a:r>
              <a:rPr lang="en-US" dirty="0" err="1"/>
              <a:t>Puthoff</a:t>
            </a:r>
            <a:r>
              <a:rPr lang="en-US" dirty="0"/>
              <a:t> PhD - TTSA		Office of Acting Secretary of Navy	</a:t>
            </a:r>
          </a:p>
          <a:p>
            <a:r>
              <a:rPr lang="en-US" dirty="0"/>
              <a:t>11855 Research Blvd, 		1000 Navy Pentagon, Room 4D652	</a:t>
            </a:r>
          </a:p>
          <a:p>
            <a:r>
              <a:rPr lang="en-US" dirty="0"/>
              <a:t>Austin, TX 78759			Washington D.C. 20350</a:t>
            </a:r>
          </a:p>
          <a:p>
            <a:r>
              <a:rPr lang="en-US" dirty="0"/>
              <a:t>Email: puthoff@earthtech.org	Email: secnavpa.fct@navy.mil </a:t>
            </a:r>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7E841154-D647-4F0C-92FE-6816518D57B2}"/>
              </a:ext>
            </a:extLst>
          </p:cNvPr>
          <p:cNvSpPr>
            <a:spLocks noGrp="1"/>
          </p:cNvSpPr>
          <p:nvPr>
            <p:ph type="sldNum" sz="quarter" idx="12"/>
          </p:nvPr>
        </p:nvSpPr>
        <p:spPr/>
        <p:txBody>
          <a:bodyPr/>
          <a:lstStyle/>
          <a:p>
            <a:r>
              <a:rPr lang="en-US" dirty="0"/>
              <a:t>*Slide 13 revised 2/6/2020</a:t>
            </a:r>
          </a:p>
        </p:txBody>
      </p:sp>
    </p:spTree>
    <p:extLst>
      <p:ext uri="{BB962C8B-B14F-4D97-AF65-F5344CB8AC3E}">
        <p14:creationId xmlns:p14="http://schemas.microsoft.com/office/powerpoint/2010/main" val="276679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CD9D81-6B29-4489-96CE-5F5867DD6890}"/>
              </a:ext>
            </a:extLst>
          </p:cNvPr>
          <p:cNvSpPr>
            <a:spLocks noGrp="1"/>
          </p:cNvSpPr>
          <p:nvPr>
            <p:ph type="body" sz="half" idx="2"/>
          </p:nvPr>
        </p:nvSpPr>
        <p:spPr>
          <a:xfrm>
            <a:off x="838200" y="1796143"/>
            <a:ext cx="3797807" cy="4380820"/>
          </a:xfrm>
        </p:spPr>
        <p:txBody>
          <a:bodyPr vert="horz" lIns="91440" tIns="45720" rIns="91440" bIns="45720" rtlCol="0">
            <a:noAutofit/>
          </a:bodyPr>
          <a:lstStyle/>
          <a:p>
            <a:pPr algn="just"/>
            <a:r>
              <a:rPr lang="en-US" dirty="0"/>
              <a:t>The image is a cross sectional view of the GMR read head with a piezo-electric crystal mounted on the back side of the head slider with a nano-pit on the surface of the disk. A 10μm x 10μm square pit of around 52 nanometer depth measurement results are shown. On the left is the piezo-electric Glide Head signal where is observed a short dampened physical push against the head slider against the force of Earth Gravity. On the right the GMR sensor shows a positive polarity gravitomagnetic signal. Therefore this infers the absence of matter on the spinning disk produced a push force and positive polarity gravitomagnetism. In this example we observe the gravitational frame dragging is 1μSecond. This also infers there exist two different time frames, one for matter [or the lack there of], and another for electromagnetism [EM].</a:t>
            </a:r>
          </a:p>
        </p:txBody>
      </p:sp>
      <p:pic>
        <p:nvPicPr>
          <p:cNvPr id="5" name="Picture Placeholder 4">
            <a:extLst>
              <a:ext uri="{FF2B5EF4-FFF2-40B4-BE49-F238E27FC236}">
                <a16:creationId xmlns:a16="http://schemas.microsoft.com/office/drawing/2014/main" id="{6EF13162-C0C1-4071-B783-C997EC1EF32F}"/>
              </a:ext>
            </a:extLst>
          </p:cNvPr>
          <p:cNvPicPr>
            <a:picLocks noGrp="1" noChangeAspect="1"/>
          </p:cNvPicPr>
          <p:nvPr>
            <p:ph type="pic" idx="1"/>
          </p:nvPr>
        </p:nvPicPr>
        <p:blipFill rotWithShape="1">
          <a:blip r:embed="rId3"/>
          <a:srcRect l="4761" r="1109" b="-585"/>
          <a:stretch/>
        </p:blipFill>
        <p:spPr>
          <a:xfrm>
            <a:off x="4800600" y="1603602"/>
            <a:ext cx="6675120" cy="4297680"/>
          </a:xfrm>
          <a:prstGeom prst="rect">
            <a:avLst/>
          </a:prstGeom>
        </p:spPr>
      </p:pic>
      <p:sp>
        <p:nvSpPr>
          <p:cNvPr id="6" name="Title 1">
            <a:extLst>
              <a:ext uri="{FF2B5EF4-FFF2-40B4-BE49-F238E27FC236}">
                <a16:creationId xmlns:a16="http://schemas.microsoft.com/office/drawing/2014/main" id="{4DF60302-B398-4163-B6B4-2EBB78E65EF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2800" dirty="0"/>
              <a:t>Absence of matter moving produces a push force </a:t>
            </a:r>
            <a:br>
              <a:rPr lang="en-US" sz="2800" dirty="0"/>
            </a:br>
            <a:r>
              <a:rPr lang="en-US" sz="2800" dirty="0"/>
              <a:t>and positive polarity gravitomagnetism</a:t>
            </a:r>
          </a:p>
        </p:txBody>
      </p:sp>
      <p:sp>
        <p:nvSpPr>
          <p:cNvPr id="7" name="Slide Number Placeholder 6">
            <a:extLst>
              <a:ext uri="{FF2B5EF4-FFF2-40B4-BE49-F238E27FC236}">
                <a16:creationId xmlns:a16="http://schemas.microsoft.com/office/drawing/2014/main" id="{A911C9CD-A634-4272-AD02-1EFBCA7154E4}"/>
              </a:ext>
            </a:extLst>
          </p:cNvPr>
          <p:cNvSpPr>
            <a:spLocks noGrp="1"/>
          </p:cNvSpPr>
          <p:nvPr>
            <p:ph type="sldNum" sz="quarter" idx="12"/>
          </p:nvPr>
        </p:nvSpPr>
        <p:spPr/>
        <p:txBody>
          <a:bodyPr/>
          <a:lstStyle/>
          <a:p>
            <a:fld id="{C4D8820E-9689-4C5E-A235-C0E2B6BA445A}" type="slidenum">
              <a:rPr lang="en-US" smtClean="0"/>
              <a:t>10</a:t>
            </a:fld>
            <a:endParaRPr lang="en-US"/>
          </a:p>
        </p:txBody>
      </p:sp>
    </p:spTree>
    <p:extLst>
      <p:ext uri="{BB962C8B-B14F-4D97-AF65-F5344CB8AC3E}">
        <p14:creationId xmlns:p14="http://schemas.microsoft.com/office/powerpoint/2010/main" val="30194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CB2869-A6FA-4375-A283-F2F1589BA9E4}"/>
              </a:ext>
            </a:extLst>
          </p:cNvPr>
          <p:cNvSpPr>
            <a:spLocks noGrp="1"/>
          </p:cNvSpPr>
          <p:nvPr>
            <p:ph type="body" sz="half" idx="2"/>
          </p:nvPr>
        </p:nvSpPr>
        <p:spPr>
          <a:xfrm>
            <a:off x="649288" y="1254579"/>
            <a:ext cx="4084738" cy="3785419"/>
          </a:xfrm>
        </p:spPr>
        <p:txBody>
          <a:bodyPr vert="horz" lIns="91440" tIns="45720" rIns="91440" bIns="45720" rtlCol="0">
            <a:noAutofit/>
          </a:bodyPr>
          <a:lstStyle/>
          <a:p>
            <a:pPr algn="just"/>
            <a:r>
              <a:rPr lang="en-US" dirty="0"/>
              <a:t>A diode is a semiconductor material with a p–n junction connected to two electrical terminals. The p-type side of the junction has an excess of protons [called “holes”], and also called “acceptors”. The n-type side of the junction has an excess of electrons, called “donors”. By varying the area of the nano-pits and the nano-bumps on the surface of the spinning disk the graph of the measured gravitational force is derived. A gravitational diode curve is observed for variable area pits and bumps. The p-type side of the gravitational diode is the acceptor side of junction producing positive gravitational induction and a push force with a third order polynomial of a hyperbolic force like that of a balloon. The n-type side of the gravitational diode is the donor side of the junction producing negative gravitational induction and a pull force with a second order polynomial of a parabolic like that of normal gravity. </a:t>
            </a:r>
          </a:p>
        </p:txBody>
      </p:sp>
      <p:pic>
        <p:nvPicPr>
          <p:cNvPr id="5" name="Picture Placeholder 4" descr="A screenshot of a cell phone&#10;&#10;Description automatically generated">
            <a:extLst>
              <a:ext uri="{FF2B5EF4-FFF2-40B4-BE49-F238E27FC236}">
                <a16:creationId xmlns:a16="http://schemas.microsoft.com/office/drawing/2014/main" id="{032A5192-B6DF-4DB8-B90A-DFF1A859721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4850972" y="974801"/>
            <a:ext cx="6916329" cy="4628620"/>
          </a:xfrm>
          <a:prstGeom prst="rect">
            <a:avLst/>
          </a:prstGeom>
          <a:effectLst/>
        </p:spPr>
      </p:pic>
      <p:sp>
        <p:nvSpPr>
          <p:cNvPr id="6" name="Title 1">
            <a:extLst>
              <a:ext uri="{FF2B5EF4-FFF2-40B4-BE49-F238E27FC236}">
                <a16:creationId xmlns:a16="http://schemas.microsoft.com/office/drawing/2014/main" id="{60FD46D7-A89F-4AC5-852D-25674C6FA140}"/>
              </a:ext>
            </a:extLst>
          </p:cNvPr>
          <p:cNvSpPr>
            <a:spLocks noGrp="1"/>
          </p:cNvSpPr>
          <p:nvPr>
            <p:ph type="title"/>
          </p:nvPr>
        </p:nvSpPr>
        <p:spPr>
          <a:xfrm>
            <a:off x="749760" y="112295"/>
            <a:ext cx="10692480" cy="1254579"/>
          </a:xfrm>
        </p:spPr>
        <p:txBody>
          <a:bodyPr vert="horz" lIns="91440" tIns="45720" rIns="91440" bIns="45720" rtlCol="0" anchor="ctr">
            <a:normAutofit/>
          </a:bodyPr>
          <a:lstStyle/>
          <a:p>
            <a:pPr algn="ctr"/>
            <a:r>
              <a:rPr lang="en-US" sz="2800" dirty="0"/>
              <a:t>Gravitational junction: parabolic pull force of nano-gravity </a:t>
            </a:r>
            <a:br>
              <a:rPr lang="en-US" sz="2800" dirty="0"/>
            </a:br>
            <a:r>
              <a:rPr lang="en-US" sz="2800" dirty="0"/>
              <a:t>and hyperbolic push force of nano-antigravity [like a balloon]</a:t>
            </a:r>
          </a:p>
        </p:txBody>
      </p:sp>
      <p:sp>
        <p:nvSpPr>
          <p:cNvPr id="3" name="TextBox 2">
            <a:extLst>
              <a:ext uri="{FF2B5EF4-FFF2-40B4-BE49-F238E27FC236}">
                <a16:creationId xmlns:a16="http://schemas.microsoft.com/office/drawing/2014/main" id="{0F1D7EC7-2BDF-4E57-AA46-3331933AB19D}"/>
              </a:ext>
            </a:extLst>
          </p:cNvPr>
          <p:cNvSpPr txBox="1"/>
          <p:nvPr/>
        </p:nvSpPr>
        <p:spPr>
          <a:xfrm>
            <a:off x="5855368" y="5467700"/>
            <a:ext cx="5245768" cy="830997"/>
          </a:xfrm>
          <a:prstGeom prst="rect">
            <a:avLst/>
          </a:prstGeom>
          <a:noFill/>
        </p:spPr>
        <p:txBody>
          <a:bodyPr wrap="square" rtlCol="0">
            <a:spAutoFit/>
          </a:bodyPr>
          <a:lstStyle/>
          <a:p>
            <a:r>
              <a:rPr lang="en-US" sz="1600" dirty="0"/>
              <a:t>1 </a:t>
            </a:r>
            <a:r>
              <a:rPr lang="en-US" sz="1600" dirty="0" err="1"/>
              <a:t>nanoNewton</a:t>
            </a:r>
            <a:r>
              <a:rPr lang="en-US" sz="1600" dirty="0"/>
              <a:t> force = 1 Volt Readback signal as calibrated to Magnetic Force Microscope (MFM) measurements of a 10μm x 10μm square pit of around 200 nanometer depth.</a:t>
            </a:r>
          </a:p>
        </p:txBody>
      </p:sp>
      <p:sp>
        <p:nvSpPr>
          <p:cNvPr id="8" name="Slide Number Placeholder 7">
            <a:extLst>
              <a:ext uri="{FF2B5EF4-FFF2-40B4-BE49-F238E27FC236}">
                <a16:creationId xmlns:a16="http://schemas.microsoft.com/office/drawing/2014/main" id="{EE227A55-1547-47B7-9CC9-E3D6950608D9}"/>
              </a:ext>
            </a:extLst>
          </p:cNvPr>
          <p:cNvSpPr>
            <a:spLocks noGrp="1"/>
          </p:cNvSpPr>
          <p:nvPr>
            <p:ph type="sldNum" sz="quarter" idx="12"/>
          </p:nvPr>
        </p:nvSpPr>
        <p:spPr/>
        <p:txBody>
          <a:bodyPr/>
          <a:lstStyle/>
          <a:p>
            <a:fld id="{C4D8820E-9689-4C5E-A235-C0E2B6BA445A}" type="slidenum">
              <a:rPr lang="en-US" smtClean="0"/>
              <a:t>11</a:t>
            </a:fld>
            <a:endParaRPr lang="en-US"/>
          </a:p>
        </p:txBody>
      </p:sp>
    </p:spTree>
    <p:extLst>
      <p:ext uri="{BB962C8B-B14F-4D97-AF65-F5344CB8AC3E}">
        <p14:creationId xmlns:p14="http://schemas.microsoft.com/office/powerpoint/2010/main" val="279154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4" descr="A flat screen monitor&#10;&#10;Description automatically generated">
            <a:extLst>
              <a:ext uri="{FF2B5EF4-FFF2-40B4-BE49-F238E27FC236}">
                <a16:creationId xmlns:a16="http://schemas.microsoft.com/office/drawing/2014/main" id="{E4E048DC-5EF9-4E1D-8065-3B15736F2A9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p:blipFill>
        <p:spPr>
          <a:xfrm>
            <a:off x="3261405" y="1034843"/>
            <a:ext cx="5669187" cy="5571067"/>
          </a:xfrm>
          <a:prstGeom prst="rect">
            <a:avLst/>
          </a:prstGeom>
          <a:ln>
            <a:solidFill>
              <a:schemeClr val="accent6">
                <a:lumMod val="75000"/>
              </a:schemeClr>
            </a:solidFill>
            <a:prstDash val="dash"/>
          </a:ln>
        </p:spPr>
      </p:pic>
      <p:cxnSp>
        <p:nvCxnSpPr>
          <p:cNvPr id="15" name="Straight Arrow Connector 14">
            <a:extLst>
              <a:ext uri="{FF2B5EF4-FFF2-40B4-BE49-F238E27FC236}">
                <a16:creationId xmlns:a16="http://schemas.microsoft.com/office/drawing/2014/main" id="{09F92B29-5186-4811-9DA7-856D7F109A3C}"/>
              </a:ext>
            </a:extLst>
          </p:cNvPr>
          <p:cNvCxnSpPr>
            <a:cxnSpLocks/>
          </p:cNvCxnSpPr>
          <p:nvPr/>
        </p:nvCxnSpPr>
        <p:spPr>
          <a:xfrm flipV="1">
            <a:off x="2752804" y="1957137"/>
            <a:ext cx="2829849" cy="21831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34629D-561D-4992-8387-75E73213679A}"/>
              </a:ext>
            </a:extLst>
          </p:cNvPr>
          <p:cNvSpPr txBox="1"/>
          <p:nvPr/>
        </p:nvSpPr>
        <p:spPr>
          <a:xfrm>
            <a:off x="2659704" y="362901"/>
            <a:ext cx="6872587" cy="646331"/>
          </a:xfrm>
          <a:prstGeom prst="rect">
            <a:avLst/>
          </a:prstGeom>
          <a:noFill/>
        </p:spPr>
        <p:txBody>
          <a:bodyPr wrap="none" rtlCol="0">
            <a:spAutoFit/>
          </a:bodyPr>
          <a:lstStyle/>
          <a:p>
            <a:r>
              <a:rPr lang="en-US" sz="3600" dirty="0"/>
              <a:t>Defining General Relativity Features</a:t>
            </a:r>
          </a:p>
        </p:txBody>
      </p:sp>
      <p:cxnSp>
        <p:nvCxnSpPr>
          <p:cNvPr id="37" name="Connector: Curved 36">
            <a:extLst>
              <a:ext uri="{FF2B5EF4-FFF2-40B4-BE49-F238E27FC236}">
                <a16:creationId xmlns:a16="http://schemas.microsoft.com/office/drawing/2014/main" id="{3C7FC1F7-DC5A-466F-B07F-5F078B8E7F55}"/>
              </a:ext>
            </a:extLst>
          </p:cNvPr>
          <p:cNvCxnSpPr>
            <a:cxnSpLocks/>
          </p:cNvCxnSpPr>
          <p:nvPr/>
        </p:nvCxnSpPr>
        <p:spPr>
          <a:xfrm>
            <a:off x="6179822" y="2757875"/>
            <a:ext cx="206830" cy="130629"/>
          </a:xfrm>
          <a:prstGeom prst="curvedConnector3">
            <a:avLst>
              <a:gd name="adj1" fmla="val -8157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C528FFCC-02BE-40C8-9158-7F6320907B56}"/>
              </a:ext>
            </a:extLst>
          </p:cNvPr>
          <p:cNvSpPr/>
          <p:nvPr/>
        </p:nvSpPr>
        <p:spPr>
          <a:xfrm>
            <a:off x="5616630" y="1372733"/>
            <a:ext cx="1126384" cy="1326755"/>
          </a:xfrm>
          <a:prstGeom prst="ellipse">
            <a:avLst/>
          </a:prstGeom>
          <a:solidFill>
            <a:schemeClr val="accent1">
              <a:alpha val="0"/>
            </a:schemeClr>
          </a:solid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7786D3C-27A9-440C-A50A-A9CA41FD8C2C}"/>
              </a:ext>
            </a:extLst>
          </p:cNvPr>
          <p:cNvSpPr/>
          <p:nvPr/>
        </p:nvSpPr>
        <p:spPr>
          <a:xfrm>
            <a:off x="7368540" y="2743200"/>
            <a:ext cx="1195652" cy="1417357"/>
          </a:xfrm>
          <a:prstGeom prst="ellipse">
            <a:avLst/>
          </a:prstGeom>
          <a:solidFill>
            <a:schemeClr val="accent1">
              <a:alpha val="0"/>
            </a:schemeClr>
          </a:solid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40CC329-6DB5-488D-B423-8A3FF8BC7006}"/>
              </a:ext>
            </a:extLst>
          </p:cNvPr>
          <p:cNvSpPr/>
          <p:nvPr/>
        </p:nvSpPr>
        <p:spPr>
          <a:xfrm>
            <a:off x="7078580" y="4374494"/>
            <a:ext cx="1097680" cy="1355745"/>
          </a:xfrm>
          <a:prstGeom prst="ellipse">
            <a:avLst/>
          </a:prstGeom>
          <a:solidFill>
            <a:schemeClr val="accent1">
              <a:alpha val="0"/>
            </a:schemeClr>
          </a:solid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39EECC8-2D1C-48B3-AABE-FA59716A2994}"/>
              </a:ext>
            </a:extLst>
          </p:cNvPr>
          <p:cNvSpPr/>
          <p:nvPr/>
        </p:nvSpPr>
        <p:spPr>
          <a:xfrm>
            <a:off x="6912429" y="5018315"/>
            <a:ext cx="166151" cy="341104"/>
          </a:xfrm>
          <a:prstGeom prst="ellipse">
            <a:avLst/>
          </a:prstGeom>
          <a:solidFill>
            <a:schemeClr val="accent1">
              <a:alpha val="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AD1CABF2-544A-4679-8CF2-600043B805B7}"/>
              </a:ext>
            </a:extLst>
          </p:cNvPr>
          <p:cNvCxnSpPr>
            <a:cxnSpLocks/>
          </p:cNvCxnSpPr>
          <p:nvPr/>
        </p:nvCxnSpPr>
        <p:spPr>
          <a:xfrm flipV="1">
            <a:off x="2955539" y="2322716"/>
            <a:ext cx="1739717" cy="183784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A939903-8BAF-460B-8393-56B3A16BB1FC}"/>
              </a:ext>
            </a:extLst>
          </p:cNvPr>
          <p:cNvCxnSpPr>
            <a:cxnSpLocks/>
          </p:cNvCxnSpPr>
          <p:nvPr/>
        </p:nvCxnSpPr>
        <p:spPr>
          <a:xfrm flipV="1">
            <a:off x="2955539" y="3505075"/>
            <a:ext cx="1876417" cy="65548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273C879-690D-44EA-96BE-F08C8D33835F}"/>
              </a:ext>
            </a:extLst>
          </p:cNvPr>
          <p:cNvCxnSpPr>
            <a:cxnSpLocks/>
          </p:cNvCxnSpPr>
          <p:nvPr/>
        </p:nvCxnSpPr>
        <p:spPr>
          <a:xfrm>
            <a:off x="2955539" y="4160557"/>
            <a:ext cx="2211166" cy="43544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4BE8067-88F6-44F5-9D9F-D72E095B1293}"/>
              </a:ext>
            </a:extLst>
          </p:cNvPr>
          <p:cNvCxnSpPr>
            <a:cxnSpLocks/>
          </p:cNvCxnSpPr>
          <p:nvPr/>
        </p:nvCxnSpPr>
        <p:spPr>
          <a:xfrm flipV="1">
            <a:off x="2921910" y="5239819"/>
            <a:ext cx="3991735" cy="54137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D396B0E-19CC-4F7F-BC21-213B27B26AD5}"/>
              </a:ext>
            </a:extLst>
          </p:cNvPr>
          <p:cNvCxnSpPr>
            <a:cxnSpLocks/>
          </p:cNvCxnSpPr>
          <p:nvPr/>
        </p:nvCxnSpPr>
        <p:spPr>
          <a:xfrm flipH="1">
            <a:off x="8564193" y="2823189"/>
            <a:ext cx="1115845" cy="7077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59FBA2C-397C-41DE-A803-4C6CBFC8E3F6}"/>
              </a:ext>
            </a:extLst>
          </p:cNvPr>
          <p:cNvCxnSpPr>
            <a:cxnSpLocks/>
          </p:cNvCxnSpPr>
          <p:nvPr/>
        </p:nvCxnSpPr>
        <p:spPr>
          <a:xfrm flipH="1">
            <a:off x="8196491" y="4457700"/>
            <a:ext cx="1465382" cy="5367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CC9F6A18-9734-47E3-8DB7-89A60512657B}"/>
              </a:ext>
            </a:extLst>
          </p:cNvPr>
          <p:cNvSpPr/>
          <p:nvPr/>
        </p:nvSpPr>
        <p:spPr>
          <a:xfrm>
            <a:off x="662456" y="696600"/>
            <a:ext cx="2317073" cy="5909310"/>
          </a:xfrm>
          <a:prstGeom prst="rect">
            <a:avLst/>
          </a:prstGeom>
        </p:spPr>
        <p:txBody>
          <a:bodyPr wrap="square">
            <a:spAutoFit/>
          </a:bodyPr>
          <a:lstStyle/>
          <a:p>
            <a:r>
              <a:rPr lang="en-US" dirty="0"/>
              <a:t>Dark torus shaped balloon rotating counterclockwise above UAP appears cooler on IR than the other regions. Under Puthuff hypothesis expanded spacetime.</a:t>
            </a:r>
          </a:p>
          <a:p>
            <a:r>
              <a:rPr lang="en-US" dirty="0"/>
              <a:t>Boyd’s antigravity balloon. P-side of gravity diode.</a:t>
            </a:r>
          </a:p>
          <a:p>
            <a:endParaRPr lang="en-US" dirty="0"/>
          </a:p>
          <a:p>
            <a:r>
              <a:rPr lang="en-US" dirty="0"/>
              <a:t>Dark region to  left  of the UAP under Puthuff hypothesis expanded spacetime. P-side.</a:t>
            </a:r>
          </a:p>
          <a:p>
            <a:endParaRPr lang="en-US" dirty="0"/>
          </a:p>
          <a:p>
            <a:r>
              <a:rPr lang="en-US" dirty="0"/>
              <a:t>Small dark oval shaped balloon rotating to the right and below UAP. P-side.</a:t>
            </a:r>
          </a:p>
        </p:txBody>
      </p:sp>
      <p:sp>
        <p:nvSpPr>
          <p:cNvPr id="76" name="Rectangle 75">
            <a:extLst>
              <a:ext uri="{FF2B5EF4-FFF2-40B4-BE49-F238E27FC236}">
                <a16:creationId xmlns:a16="http://schemas.microsoft.com/office/drawing/2014/main" id="{41FEFFB0-6F13-454C-993D-3C64615F9AEA}"/>
              </a:ext>
            </a:extLst>
          </p:cNvPr>
          <p:cNvSpPr/>
          <p:nvPr/>
        </p:nvSpPr>
        <p:spPr>
          <a:xfrm>
            <a:off x="9591163" y="362901"/>
            <a:ext cx="2502607" cy="6186309"/>
          </a:xfrm>
          <a:prstGeom prst="rect">
            <a:avLst/>
          </a:prstGeom>
        </p:spPr>
        <p:txBody>
          <a:bodyPr wrap="square">
            <a:spAutoFit/>
          </a:bodyPr>
          <a:lstStyle/>
          <a:p>
            <a:endParaRPr lang="en-US" dirty="0"/>
          </a:p>
          <a:p>
            <a:r>
              <a:rPr lang="en-US" dirty="0"/>
              <a:t>Tic Tac shaped Unidentified Aerial  </a:t>
            </a:r>
          </a:p>
          <a:p>
            <a:r>
              <a:rPr lang="en-US" dirty="0"/>
              <a:t>Phenomena (“UAP”)</a:t>
            </a:r>
          </a:p>
          <a:p>
            <a:endParaRPr lang="en-US" dirty="0"/>
          </a:p>
          <a:p>
            <a:r>
              <a:rPr lang="en-US" dirty="0"/>
              <a:t>Balloon shaped brighter region to  right of the UAP is warmer on the IR sensors. Under Puthuff hypothesis denser in the lighter balloon? N-side of gravity diode.</a:t>
            </a:r>
          </a:p>
          <a:p>
            <a:endParaRPr lang="en-US" dirty="0"/>
          </a:p>
          <a:p>
            <a:r>
              <a:rPr lang="en-US" dirty="0"/>
              <a:t>Balloon shaped brighter region with moving darker regions to right of and under the UAP is warmer on the IR sensors. Appears as Gravitomagnetism generation and recombination region.</a:t>
            </a:r>
          </a:p>
        </p:txBody>
      </p:sp>
      <p:cxnSp>
        <p:nvCxnSpPr>
          <p:cNvPr id="86" name="Straight Arrow Connector 85">
            <a:extLst>
              <a:ext uri="{FF2B5EF4-FFF2-40B4-BE49-F238E27FC236}">
                <a16:creationId xmlns:a16="http://schemas.microsoft.com/office/drawing/2014/main" id="{B7BC0F2B-8934-4D72-A1DB-F7AD63067932}"/>
              </a:ext>
            </a:extLst>
          </p:cNvPr>
          <p:cNvCxnSpPr>
            <a:cxnSpLocks/>
          </p:cNvCxnSpPr>
          <p:nvPr/>
        </p:nvCxnSpPr>
        <p:spPr>
          <a:xfrm flipH="1">
            <a:off x="6366076" y="1127761"/>
            <a:ext cx="3295797" cy="251541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6219790F-D01F-4B2A-8B5A-F1ED9355594D}"/>
              </a:ext>
            </a:extLst>
          </p:cNvPr>
          <p:cNvSpPr>
            <a:spLocks noGrp="1"/>
          </p:cNvSpPr>
          <p:nvPr>
            <p:ph type="sldNum" sz="quarter" idx="12"/>
          </p:nvPr>
        </p:nvSpPr>
        <p:spPr/>
        <p:txBody>
          <a:bodyPr/>
          <a:lstStyle/>
          <a:p>
            <a:fld id="{C4D8820E-9689-4C5E-A235-C0E2B6BA445A}" type="slidenum">
              <a:rPr lang="en-US" smtClean="0"/>
              <a:pPr/>
              <a:t>12</a:t>
            </a:fld>
            <a:endParaRPr lang="en-US" dirty="0"/>
          </a:p>
        </p:txBody>
      </p:sp>
    </p:spTree>
    <p:extLst>
      <p:ext uri="{BB962C8B-B14F-4D97-AF65-F5344CB8AC3E}">
        <p14:creationId xmlns:p14="http://schemas.microsoft.com/office/powerpoint/2010/main" val="237651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F9EBF-2F66-42FA-8CF2-847D69DC5B8E}"/>
              </a:ext>
            </a:extLst>
          </p:cNvPr>
          <p:cNvSpPr txBox="1"/>
          <p:nvPr/>
        </p:nvSpPr>
        <p:spPr>
          <a:xfrm>
            <a:off x="2659704" y="362901"/>
            <a:ext cx="6785897" cy="646331"/>
          </a:xfrm>
          <a:prstGeom prst="rect">
            <a:avLst/>
          </a:prstGeom>
          <a:noFill/>
        </p:spPr>
        <p:txBody>
          <a:bodyPr wrap="none" rtlCol="0">
            <a:spAutoFit/>
          </a:bodyPr>
          <a:lstStyle/>
          <a:p>
            <a:r>
              <a:rPr lang="en-US" sz="3600" dirty="0"/>
              <a:t>Defining Special Relativity Features</a:t>
            </a:r>
          </a:p>
        </p:txBody>
      </p:sp>
      <p:pic>
        <p:nvPicPr>
          <p:cNvPr id="8" name="Picture 7">
            <a:extLst>
              <a:ext uri="{FF2B5EF4-FFF2-40B4-BE49-F238E27FC236}">
                <a16:creationId xmlns:a16="http://schemas.microsoft.com/office/drawing/2014/main" id="{48D02A56-3951-42FE-B5BA-218BEB55539A}"/>
              </a:ext>
            </a:extLst>
          </p:cNvPr>
          <p:cNvPicPr>
            <a:picLocks noChangeAspect="1"/>
          </p:cNvPicPr>
          <p:nvPr/>
        </p:nvPicPr>
        <p:blipFill>
          <a:blip r:embed="rId3"/>
          <a:stretch>
            <a:fillRect/>
          </a:stretch>
        </p:blipFill>
        <p:spPr>
          <a:xfrm>
            <a:off x="7198877" y="2871813"/>
            <a:ext cx="1017000" cy="2271762"/>
          </a:xfrm>
          <a:prstGeom prst="rect">
            <a:avLst/>
          </a:prstGeom>
        </p:spPr>
      </p:pic>
      <p:pic>
        <p:nvPicPr>
          <p:cNvPr id="9" name="Picture 8">
            <a:extLst>
              <a:ext uri="{FF2B5EF4-FFF2-40B4-BE49-F238E27FC236}">
                <a16:creationId xmlns:a16="http://schemas.microsoft.com/office/drawing/2014/main" id="{4A6A0C99-5621-4EAE-87C7-085C53D14473}"/>
              </a:ext>
            </a:extLst>
          </p:cNvPr>
          <p:cNvPicPr>
            <a:picLocks noChangeAspect="1"/>
          </p:cNvPicPr>
          <p:nvPr/>
        </p:nvPicPr>
        <p:blipFill>
          <a:blip r:embed="rId4"/>
          <a:stretch>
            <a:fillRect/>
          </a:stretch>
        </p:blipFill>
        <p:spPr>
          <a:xfrm>
            <a:off x="5663971" y="2871813"/>
            <a:ext cx="1118700" cy="2271762"/>
          </a:xfrm>
          <a:prstGeom prst="rect">
            <a:avLst/>
          </a:prstGeom>
        </p:spPr>
      </p:pic>
      <p:pic>
        <p:nvPicPr>
          <p:cNvPr id="10" name="Picture 9">
            <a:extLst>
              <a:ext uri="{FF2B5EF4-FFF2-40B4-BE49-F238E27FC236}">
                <a16:creationId xmlns:a16="http://schemas.microsoft.com/office/drawing/2014/main" id="{6E72E635-5CAB-4BC8-A81B-3F572433E0C4}"/>
              </a:ext>
            </a:extLst>
          </p:cNvPr>
          <p:cNvPicPr>
            <a:picLocks noChangeAspect="1"/>
          </p:cNvPicPr>
          <p:nvPr/>
        </p:nvPicPr>
        <p:blipFill>
          <a:blip r:embed="rId5"/>
          <a:stretch>
            <a:fillRect/>
          </a:stretch>
        </p:blipFill>
        <p:spPr>
          <a:xfrm>
            <a:off x="4131472" y="2795665"/>
            <a:ext cx="1220400" cy="2347910"/>
          </a:xfrm>
          <a:prstGeom prst="rect">
            <a:avLst/>
          </a:prstGeom>
        </p:spPr>
      </p:pic>
      <p:pic>
        <p:nvPicPr>
          <p:cNvPr id="11" name="Picture 10">
            <a:extLst>
              <a:ext uri="{FF2B5EF4-FFF2-40B4-BE49-F238E27FC236}">
                <a16:creationId xmlns:a16="http://schemas.microsoft.com/office/drawing/2014/main" id="{EE645AA3-106E-43CA-8271-EA5664488452}"/>
              </a:ext>
            </a:extLst>
          </p:cNvPr>
          <p:cNvPicPr>
            <a:picLocks noChangeAspect="1"/>
          </p:cNvPicPr>
          <p:nvPr/>
        </p:nvPicPr>
        <p:blipFill>
          <a:blip r:embed="rId6"/>
          <a:stretch>
            <a:fillRect/>
          </a:stretch>
        </p:blipFill>
        <p:spPr>
          <a:xfrm>
            <a:off x="2488486" y="2802002"/>
            <a:ext cx="1271250" cy="2335219"/>
          </a:xfrm>
          <a:prstGeom prst="rect">
            <a:avLst/>
          </a:prstGeom>
        </p:spPr>
      </p:pic>
      <p:pic>
        <p:nvPicPr>
          <p:cNvPr id="17" name="Picture 16">
            <a:extLst>
              <a:ext uri="{FF2B5EF4-FFF2-40B4-BE49-F238E27FC236}">
                <a16:creationId xmlns:a16="http://schemas.microsoft.com/office/drawing/2014/main" id="{CF1AB052-9B33-47D9-A374-FCB287B20AFE}"/>
              </a:ext>
            </a:extLst>
          </p:cNvPr>
          <p:cNvPicPr>
            <a:picLocks noChangeAspect="1"/>
          </p:cNvPicPr>
          <p:nvPr/>
        </p:nvPicPr>
        <p:blipFill>
          <a:blip r:embed="rId7"/>
          <a:stretch>
            <a:fillRect/>
          </a:stretch>
        </p:blipFill>
        <p:spPr>
          <a:xfrm>
            <a:off x="8639950" y="2724843"/>
            <a:ext cx="1118700" cy="2424059"/>
          </a:xfrm>
          <a:prstGeom prst="rect">
            <a:avLst/>
          </a:prstGeom>
        </p:spPr>
      </p:pic>
      <p:sp>
        <p:nvSpPr>
          <p:cNvPr id="18" name="Rectangle 17">
            <a:extLst>
              <a:ext uri="{FF2B5EF4-FFF2-40B4-BE49-F238E27FC236}">
                <a16:creationId xmlns:a16="http://schemas.microsoft.com/office/drawing/2014/main" id="{E4EA7847-F6A6-41A3-91B1-F69FF0C05279}"/>
              </a:ext>
            </a:extLst>
          </p:cNvPr>
          <p:cNvSpPr/>
          <p:nvPr/>
        </p:nvSpPr>
        <p:spPr>
          <a:xfrm>
            <a:off x="3819373" y="5702732"/>
            <a:ext cx="5006575" cy="646331"/>
          </a:xfrm>
          <a:prstGeom prst="rect">
            <a:avLst/>
          </a:prstGeom>
        </p:spPr>
        <p:txBody>
          <a:bodyPr wrap="square">
            <a:spAutoFit/>
          </a:bodyPr>
          <a:lstStyle/>
          <a:p>
            <a:pPr algn="ctr"/>
            <a:r>
              <a:rPr lang="en-US" dirty="0"/>
              <a:t>Expanded spacetime (g</a:t>
            </a:r>
            <a:r>
              <a:rPr lang="en-US" baseline="-25000" dirty="0"/>
              <a:t>00</a:t>
            </a:r>
            <a:r>
              <a:rPr lang="en-US" dirty="0"/>
              <a:t> &gt; 1, |g</a:t>
            </a:r>
            <a:r>
              <a:rPr lang="en-US" baseline="-25000" dirty="0"/>
              <a:t>11</a:t>
            </a:r>
            <a:r>
              <a:rPr lang="en-US" dirty="0"/>
              <a:t>| &lt; 1) time shrinks, length dilates “antigravitational” propulsion</a:t>
            </a:r>
          </a:p>
        </p:txBody>
      </p:sp>
      <p:cxnSp>
        <p:nvCxnSpPr>
          <p:cNvPr id="33" name="Straight Arrow Connector 32">
            <a:extLst>
              <a:ext uri="{FF2B5EF4-FFF2-40B4-BE49-F238E27FC236}">
                <a16:creationId xmlns:a16="http://schemas.microsoft.com/office/drawing/2014/main" id="{DF5A8615-1A66-4F00-9C42-02F0C6A517E9}"/>
              </a:ext>
            </a:extLst>
          </p:cNvPr>
          <p:cNvCxnSpPr>
            <a:cxnSpLocks/>
          </p:cNvCxnSpPr>
          <p:nvPr/>
        </p:nvCxnSpPr>
        <p:spPr>
          <a:xfrm flipH="1" flipV="1">
            <a:off x="3230837" y="4710674"/>
            <a:ext cx="3213899" cy="104967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C51913-F3FE-4D76-B201-3712DD314A60}"/>
              </a:ext>
            </a:extLst>
          </p:cNvPr>
          <p:cNvCxnSpPr>
            <a:cxnSpLocks/>
          </p:cNvCxnSpPr>
          <p:nvPr/>
        </p:nvCxnSpPr>
        <p:spPr>
          <a:xfrm flipV="1">
            <a:off x="6466985" y="4719570"/>
            <a:ext cx="1082033" cy="104077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6ECBBDF-BB1B-4423-96C5-2C32DBF2CFF7}"/>
              </a:ext>
            </a:extLst>
          </p:cNvPr>
          <p:cNvCxnSpPr>
            <a:cxnSpLocks/>
          </p:cNvCxnSpPr>
          <p:nvPr/>
        </p:nvCxnSpPr>
        <p:spPr>
          <a:xfrm flipH="1" flipV="1">
            <a:off x="6156596" y="4710674"/>
            <a:ext cx="288140" cy="104967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A30FE6-7904-4843-8CE6-882D7DD778F9}"/>
              </a:ext>
            </a:extLst>
          </p:cNvPr>
          <p:cNvCxnSpPr>
            <a:cxnSpLocks/>
          </p:cNvCxnSpPr>
          <p:nvPr/>
        </p:nvCxnSpPr>
        <p:spPr>
          <a:xfrm flipV="1">
            <a:off x="6446810" y="4830648"/>
            <a:ext cx="2624513" cy="92969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A3D8D556-7CF4-40DC-8F86-11917F1E9907}"/>
              </a:ext>
            </a:extLst>
          </p:cNvPr>
          <p:cNvPicPr>
            <a:picLocks noChangeAspect="1"/>
          </p:cNvPicPr>
          <p:nvPr/>
        </p:nvPicPr>
        <p:blipFill>
          <a:blip r:embed="rId8"/>
          <a:stretch>
            <a:fillRect/>
          </a:stretch>
        </p:blipFill>
        <p:spPr>
          <a:xfrm>
            <a:off x="1590171" y="1900999"/>
            <a:ext cx="6652393" cy="843527"/>
          </a:xfrm>
          <a:prstGeom prst="rect">
            <a:avLst/>
          </a:prstGeom>
        </p:spPr>
      </p:pic>
      <p:cxnSp>
        <p:nvCxnSpPr>
          <p:cNvPr id="47" name="Straight Arrow Connector 46">
            <a:extLst>
              <a:ext uri="{FF2B5EF4-FFF2-40B4-BE49-F238E27FC236}">
                <a16:creationId xmlns:a16="http://schemas.microsoft.com/office/drawing/2014/main" id="{324BD262-2177-4D92-BE38-FFFCEA306208}"/>
              </a:ext>
            </a:extLst>
          </p:cNvPr>
          <p:cNvCxnSpPr>
            <a:cxnSpLocks/>
          </p:cNvCxnSpPr>
          <p:nvPr/>
        </p:nvCxnSpPr>
        <p:spPr>
          <a:xfrm>
            <a:off x="4459835" y="3969612"/>
            <a:ext cx="635726" cy="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241E9E6-2158-4CE2-8A8F-435FAC2B05AC}"/>
              </a:ext>
            </a:extLst>
          </p:cNvPr>
          <p:cNvCxnSpPr>
            <a:cxnSpLocks/>
          </p:cNvCxnSpPr>
          <p:nvPr/>
        </p:nvCxnSpPr>
        <p:spPr>
          <a:xfrm rot="10800000">
            <a:off x="2912975" y="3970788"/>
            <a:ext cx="635726" cy="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1125B4D-8E96-4F16-9876-BD6A57C16465}"/>
              </a:ext>
            </a:extLst>
          </p:cNvPr>
          <p:cNvCxnSpPr>
            <a:cxnSpLocks/>
          </p:cNvCxnSpPr>
          <p:nvPr/>
        </p:nvCxnSpPr>
        <p:spPr>
          <a:xfrm rot="10800000">
            <a:off x="5802955" y="3977616"/>
            <a:ext cx="635726" cy="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A8B696C-36A7-4FD8-8C86-3E25592E1B61}"/>
              </a:ext>
            </a:extLst>
          </p:cNvPr>
          <p:cNvCxnSpPr>
            <a:cxnSpLocks/>
          </p:cNvCxnSpPr>
          <p:nvPr/>
        </p:nvCxnSpPr>
        <p:spPr>
          <a:xfrm rot="10800000">
            <a:off x="7198877" y="3987143"/>
            <a:ext cx="635726" cy="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58C61F21-6FB2-4A44-882F-A1813FA2D403}"/>
              </a:ext>
            </a:extLst>
          </p:cNvPr>
          <p:cNvCxnSpPr>
            <a:cxnSpLocks/>
          </p:cNvCxnSpPr>
          <p:nvPr/>
        </p:nvCxnSpPr>
        <p:spPr>
          <a:xfrm rot="10800000" flipV="1">
            <a:off x="8632083" y="3782043"/>
            <a:ext cx="439240" cy="195571"/>
          </a:xfrm>
          <a:prstGeom prst="curvedConnector3">
            <a:avLst>
              <a:gd name="adj1" fmla="val -31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4071F2B0-0EC1-4371-BB66-D8CC3C050E00}"/>
              </a:ext>
            </a:extLst>
          </p:cNvPr>
          <p:cNvPicPr>
            <a:picLocks noChangeAspect="1"/>
          </p:cNvPicPr>
          <p:nvPr/>
        </p:nvPicPr>
        <p:blipFill>
          <a:blip r:embed="rId9"/>
          <a:stretch>
            <a:fillRect/>
          </a:stretch>
        </p:blipFill>
        <p:spPr>
          <a:xfrm>
            <a:off x="8369109" y="1855707"/>
            <a:ext cx="2232720" cy="785850"/>
          </a:xfrm>
          <a:prstGeom prst="rect">
            <a:avLst/>
          </a:prstGeom>
        </p:spPr>
      </p:pic>
      <p:sp>
        <p:nvSpPr>
          <p:cNvPr id="69" name="Rectangle 68">
            <a:extLst>
              <a:ext uri="{FF2B5EF4-FFF2-40B4-BE49-F238E27FC236}">
                <a16:creationId xmlns:a16="http://schemas.microsoft.com/office/drawing/2014/main" id="{48A1F593-F7ED-4A5E-9486-007DE76F6BD4}"/>
              </a:ext>
            </a:extLst>
          </p:cNvPr>
          <p:cNvSpPr/>
          <p:nvPr/>
        </p:nvSpPr>
        <p:spPr>
          <a:xfrm>
            <a:off x="1299246" y="920358"/>
            <a:ext cx="8626631" cy="1200329"/>
          </a:xfrm>
          <a:prstGeom prst="rect">
            <a:avLst/>
          </a:prstGeom>
        </p:spPr>
        <p:txBody>
          <a:bodyPr wrap="square">
            <a:spAutoFit/>
          </a:bodyPr>
          <a:lstStyle/>
          <a:p>
            <a:pPr algn="just"/>
            <a:r>
              <a:rPr lang="en-US" dirty="0"/>
              <a:t>Angular velocity ω is not constant using the </a:t>
            </a:r>
            <a:r>
              <a:rPr lang="en-US" i="1" dirty="0"/>
              <a:t>loop de loop</a:t>
            </a:r>
            <a:r>
              <a:rPr lang="en-US" dirty="0"/>
              <a:t>, there is an angular acceleration, in which ω changes. In equation form, angular acceleration is expressed as: α=</a:t>
            </a:r>
            <a:r>
              <a:rPr lang="en-US" dirty="0" err="1"/>
              <a:t>Δω</a:t>
            </a:r>
            <a:r>
              <a:rPr lang="en-US" dirty="0"/>
              <a:t>/</a:t>
            </a:r>
            <a:r>
              <a:rPr lang="en-US" dirty="0" err="1"/>
              <a:t>Δt</a:t>
            </a:r>
            <a:r>
              <a:rPr lang="en-US" dirty="0"/>
              <a:t>, where </a:t>
            </a:r>
            <a:r>
              <a:rPr lang="en-US" dirty="0" err="1"/>
              <a:t>Δω</a:t>
            </a:r>
            <a:r>
              <a:rPr lang="en-US" dirty="0"/>
              <a:t> is the change in angular velocity and </a:t>
            </a:r>
            <a:r>
              <a:rPr lang="en-US" dirty="0" err="1"/>
              <a:t>Δt</a:t>
            </a:r>
            <a:r>
              <a:rPr lang="en-US" dirty="0"/>
              <a:t> is the change in time. If ω increases, then α is positive. </a:t>
            </a:r>
          </a:p>
        </p:txBody>
      </p:sp>
      <p:cxnSp>
        <p:nvCxnSpPr>
          <p:cNvPr id="21" name="Straight Arrow Connector 20">
            <a:extLst>
              <a:ext uri="{FF2B5EF4-FFF2-40B4-BE49-F238E27FC236}">
                <a16:creationId xmlns:a16="http://schemas.microsoft.com/office/drawing/2014/main" id="{12B75678-EF2F-4BD2-8B91-4F3B64AF5BD5}"/>
              </a:ext>
            </a:extLst>
          </p:cNvPr>
          <p:cNvCxnSpPr>
            <a:cxnSpLocks/>
          </p:cNvCxnSpPr>
          <p:nvPr/>
        </p:nvCxnSpPr>
        <p:spPr>
          <a:xfrm>
            <a:off x="7986713" y="2262188"/>
            <a:ext cx="1028987" cy="149650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B571CAF-7068-42BE-A363-AD79BDE75087}"/>
              </a:ext>
            </a:extLst>
          </p:cNvPr>
          <p:cNvCxnSpPr>
            <a:cxnSpLocks/>
          </p:cNvCxnSpPr>
          <p:nvPr/>
        </p:nvCxnSpPr>
        <p:spPr>
          <a:xfrm>
            <a:off x="7138681" y="2427313"/>
            <a:ext cx="448950" cy="149139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21FCD14-373C-4A59-810C-62F37AD448EF}"/>
              </a:ext>
            </a:extLst>
          </p:cNvPr>
          <p:cNvCxnSpPr>
            <a:cxnSpLocks/>
          </p:cNvCxnSpPr>
          <p:nvPr/>
        </p:nvCxnSpPr>
        <p:spPr>
          <a:xfrm>
            <a:off x="5923903" y="2469258"/>
            <a:ext cx="226615" cy="144294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2FD0234-B00A-4426-BDFC-BD9953F59E21}"/>
              </a:ext>
            </a:extLst>
          </p:cNvPr>
          <p:cNvCxnSpPr>
            <a:cxnSpLocks/>
          </p:cNvCxnSpPr>
          <p:nvPr/>
        </p:nvCxnSpPr>
        <p:spPr>
          <a:xfrm flipH="1">
            <a:off x="4770783" y="2001290"/>
            <a:ext cx="1429123" cy="191741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91452C8-BA44-427B-84BF-DF7EBBFEDAFB}"/>
              </a:ext>
            </a:extLst>
          </p:cNvPr>
          <p:cNvCxnSpPr>
            <a:cxnSpLocks/>
          </p:cNvCxnSpPr>
          <p:nvPr/>
        </p:nvCxnSpPr>
        <p:spPr>
          <a:xfrm flipH="1">
            <a:off x="3288098" y="2530137"/>
            <a:ext cx="1806012" cy="138206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5" name="Slide Number Placeholder 54">
            <a:extLst>
              <a:ext uri="{FF2B5EF4-FFF2-40B4-BE49-F238E27FC236}">
                <a16:creationId xmlns:a16="http://schemas.microsoft.com/office/drawing/2014/main" id="{183519AE-2562-40F4-A2B6-017301A931F7}"/>
              </a:ext>
            </a:extLst>
          </p:cNvPr>
          <p:cNvSpPr>
            <a:spLocks noGrp="1"/>
          </p:cNvSpPr>
          <p:nvPr>
            <p:ph type="sldNum" sz="quarter" idx="12"/>
          </p:nvPr>
        </p:nvSpPr>
        <p:spPr/>
        <p:txBody>
          <a:bodyPr/>
          <a:lstStyle/>
          <a:p>
            <a:fld id="{C4D8820E-9689-4C5E-A235-C0E2B6BA445A}" type="slidenum">
              <a:rPr lang="en-US" smtClean="0"/>
              <a:pPr/>
              <a:t>13</a:t>
            </a:fld>
            <a:endParaRPr lang="en-US" dirty="0"/>
          </a:p>
        </p:txBody>
      </p:sp>
    </p:spTree>
    <p:extLst>
      <p:ext uri="{BB962C8B-B14F-4D97-AF65-F5344CB8AC3E}">
        <p14:creationId xmlns:p14="http://schemas.microsoft.com/office/powerpoint/2010/main" val="166509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EE8C-2EC8-40D2-998D-FDEC41DF2BA2}"/>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2.23-1</a:t>
            </a:r>
          </a:p>
        </p:txBody>
      </p:sp>
      <p:sp>
        <p:nvSpPr>
          <p:cNvPr id="9" name="Content Placeholder 8">
            <a:extLst>
              <a:ext uri="{FF2B5EF4-FFF2-40B4-BE49-F238E27FC236}">
                <a16:creationId xmlns:a16="http://schemas.microsoft.com/office/drawing/2014/main" id="{6C51C70E-CC1E-4C7F-B6D6-F6F43C19BF97}"/>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1X</a:t>
            </a:r>
          </a:p>
          <a:p>
            <a:pPr marL="0" indent="0">
              <a:buNone/>
            </a:pPr>
            <a:r>
              <a:rPr lang="en-US" sz="1800" dirty="0"/>
              <a:t>Observations: Dark torus shaped balloon rotating counterclockwise above UAP. Dark region to  left  of the UAP. Small dark oval shaped balloon rotating to the right and below UAP. Balloon shaped brighter region to  right of the UAP and Balloon shaped brighter region with moving darker regions to  right of the UAP.</a:t>
            </a:r>
          </a:p>
        </p:txBody>
      </p:sp>
      <p:pic>
        <p:nvPicPr>
          <p:cNvPr id="24" name="Content Placeholder 4">
            <a:extLst>
              <a:ext uri="{FF2B5EF4-FFF2-40B4-BE49-F238E27FC236}">
                <a16:creationId xmlns:a16="http://schemas.microsoft.com/office/drawing/2014/main" id="{CCBD58D6-535F-4336-9773-D606ED89454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32955" y="10"/>
            <a:ext cx="6965146" cy="6857990"/>
          </a:xfrm>
          <a:prstGeom prst="rect">
            <a:avLst/>
          </a:prstGeom>
          <a:effectLst/>
        </p:spPr>
      </p:pic>
      <p:sp>
        <p:nvSpPr>
          <p:cNvPr id="5" name="Slide Number Placeholder 4">
            <a:extLst>
              <a:ext uri="{FF2B5EF4-FFF2-40B4-BE49-F238E27FC236}">
                <a16:creationId xmlns:a16="http://schemas.microsoft.com/office/drawing/2014/main" id="{25A12E70-EDC6-4942-9CA2-C0ADAAA7DE2F}"/>
              </a:ext>
            </a:extLst>
          </p:cNvPr>
          <p:cNvSpPr>
            <a:spLocks noGrp="1"/>
          </p:cNvSpPr>
          <p:nvPr>
            <p:ph type="sldNum" sz="quarter" idx="12"/>
          </p:nvPr>
        </p:nvSpPr>
        <p:spPr/>
        <p:txBody>
          <a:bodyPr/>
          <a:lstStyle/>
          <a:p>
            <a:fld id="{C4D8820E-9689-4C5E-A235-C0E2B6BA445A}" type="slidenum">
              <a:rPr lang="en-US" smtClean="0"/>
              <a:t>14</a:t>
            </a:fld>
            <a:endParaRPr lang="en-US"/>
          </a:p>
        </p:txBody>
      </p:sp>
    </p:spTree>
    <p:extLst>
      <p:ext uri="{BB962C8B-B14F-4D97-AF65-F5344CB8AC3E}">
        <p14:creationId xmlns:p14="http://schemas.microsoft.com/office/powerpoint/2010/main" val="192237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2523-8812-4150-9E9A-E4D2269F4E71}"/>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2.23-2</a:t>
            </a:r>
          </a:p>
        </p:txBody>
      </p:sp>
      <p:sp>
        <p:nvSpPr>
          <p:cNvPr id="9" name="Content Placeholder 8">
            <a:extLst>
              <a:ext uri="{FF2B5EF4-FFF2-40B4-BE49-F238E27FC236}">
                <a16:creationId xmlns:a16="http://schemas.microsoft.com/office/drawing/2014/main" id="{D72836C5-9848-44F0-B559-ADA50D12D47B}"/>
              </a:ext>
            </a:extLst>
          </p:cNvPr>
          <p:cNvSpPr>
            <a:spLocks noGrp="1"/>
          </p:cNvSpPr>
          <p:nvPr>
            <p:ph idx="1"/>
          </p:nvPr>
        </p:nvSpPr>
        <p:spPr>
          <a:xfrm>
            <a:off x="648931" y="2438400"/>
            <a:ext cx="3651466" cy="3785419"/>
          </a:xfrm>
        </p:spPr>
        <p:txBody>
          <a:bodyPr>
            <a:normAutofit/>
          </a:bodyPr>
          <a:lstStyle/>
          <a:p>
            <a:pPr marL="0" indent="0">
              <a:buNone/>
            </a:pPr>
            <a:endParaRPr lang="en-US" sz="1800" dirty="0"/>
          </a:p>
          <a:p>
            <a:pPr marL="0" indent="0">
              <a:buNone/>
            </a:pPr>
            <a:r>
              <a:rPr lang="en-US" sz="1800" dirty="0"/>
              <a:t>Observations: Dark torus shaped balloon rotating counterclockwise above UAP. Dark region to  left  of the UAP. Small dark oval shaped balloon rotating to the right and below UAP. Balloon shaped brighter region to  right of the UAP and Balloon shaped brighter region with moving darker regions to  right of the UAP.</a:t>
            </a:r>
          </a:p>
          <a:p>
            <a:pPr marL="0" indent="0">
              <a:buNone/>
            </a:pPr>
            <a:endParaRPr lang="en-US" sz="1800" dirty="0"/>
          </a:p>
          <a:p>
            <a:pPr marL="0" indent="0">
              <a:buNone/>
            </a:pPr>
            <a:endParaRPr lang="en-US" sz="1800" dirty="0"/>
          </a:p>
        </p:txBody>
      </p:sp>
      <p:sp>
        <p:nvSpPr>
          <p:cNvPr id="6" name="Content Placeholder 8">
            <a:extLst>
              <a:ext uri="{FF2B5EF4-FFF2-40B4-BE49-F238E27FC236}">
                <a16:creationId xmlns:a16="http://schemas.microsoft.com/office/drawing/2014/main" id="{CE75363A-A2AC-4CA9-9E5F-E4204B048FB2}"/>
              </a:ext>
            </a:extLst>
          </p:cNvPr>
          <p:cNvSpPr txBox="1">
            <a:spLocks/>
          </p:cNvSpPr>
          <p:nvPr/>
        </p:nvSpPr>
        <p:spPr>
          <a:xfrm>
            <a:off x="648931" y="2438400"/>
            <a:ext cx="3651466"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1X</a:t>
            </a:r>
          </a:p>
          <a:p>
            <a:pPr marL="0" indent="0">
              <a:buFont typeface="Arial" panose="020B0604020202020204" pitchFamily="34" charset="0"/>
              <a:buNone/>
            </a:pPr>
            <a:endParaRPr lang="en-US" sz="1800" dirty="0"/>
          </a:p>
        </p:txBody>
      </p:sp>
      <p:pic>
        <p:nvPicPr>
          <p:cNvPr id="8" name="Content Placeholder 4">
            <a:extLst>
              <a:ext uri="{FF2B5EF4-FFF2-40B4-BE49-F238E27FC236}">
                <a16:creationId xmlns:a16="http://schemas.microsoft.com/office/drawing/2014/main" id="{367C9563-520E-417A-A1A2-3C7823845E1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26140" y="10"/>
            <a:ext cx="6978776" cy="6857990"/>
          </a:xfrm>
          <a:prstGeom prst="rect">
            <a:avLst/>
          </a:prstGeom>
          <a:effectLst/>
        </p:spPr>
      </p:pic>
      <p:sp>
        <p:nvSpPr>
          <p:cNvPr id="5" name="Slide Number Placeholder 4">
            <a:extLst>
              <a:ext uri="{FF2B5EF4-FFF2-40B4-BE49-F238E27FC236}">
                <a16:creationId xmlns:a16="http://schemas.microsoft.com/office/drawing/2014/main" id="{F63AE201-B99C-4BE5-AAE2-40F8768C288C}"/>
              </a:ext>
            </a:extLst>
          </p:cNvPr>
          <p:cNvSpPr>
            <a:spLocks noGrp="1"/>
          </p:cNvSpPr>
          <p:nvPr>
            <p:ph type="sldNum" sz="quarter" idx="12"/>
          </p:nvPr>
        </p:nvSpPr>
        <p:spPr/>
        <p:txBody>
          <a:bodyPr/>
          <a:lstStyle/>
          <a:p>
            <a:fld id="{C4D8820E-9689-4C5E-A235-C0E2B6BA445A}" type="slidenum">
              <a:rPr lang="en-US" smtClean="0"/>
              <a:t>15</a:t>
            </a:fld>
            <a:endParaRPr lang="en-US"/>
          </a:p>
        </p:txBody>
      </p:sp>
    </p:spTree>
    <p:extLst>
      <p:ext uri="{BB962C8B-B14F-4D97-AF65-F5344CB8AC3E}">
        <p14:creationId xmlns:p14="http://schemas.microsoft.com/office/powerpoint/2010/main" val="182303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86B8-AC03-4BF5-A800-34EDEA7AB611}"/>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2.23-3</a:t>
            </a:r>
          </a:p>
        </p:txBody>
      </p:sp>
      <p:sp>
        <p:nvSpPr>
          <p:cNvPr id="9" name="Content Placeholder 8">
            <a:extLst>
              <a:ext uri="{FF2B5EF4-FFF2-40B4-BE49-F238E27FC236}">
                <a16:creationId xmlns:a16="http://schemas.microsoft.com/office/drawing/2014/main" id="{8330DBAC-5504-4BB2-9818-AAE103A28C19}"/>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1X</a:t>
            </a:r>
          </a:p>
          <a:p>
            <a:pPr marL="0" indent="0">
              <a:buNone/>
            </a:pPr>
            <a:r>
              <a:rPr lang="en-US" sz="1800" dirty="0"/>
              <a:t>Observations: Dark torus shaped balloon rotating counterclockwise above UAP. Dark region to  left  of the UAP. Small dark oval shaped balloon rotating to the right and below UAP. Balloon shaped brighter region to  right of the UAP and Balloon shaped brighter region with moving darker regions to  right of the UAP.</a:t>
            </a:r>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23F933AA-D1E9-4E18-983A-D47DC7B661C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26140" y="10"/>
            <a:ext cx="6978776" cy="6857990"/>
          </a:xfrm>
          <a:prstGeom prst="rect">
            <a:avLst/>
          </a:prstGeom>
          <a:effectLst/>
        </p:spPr>
      </p:pic>
      <p:sp>
        <p:nvSpPr>
          <p:cNvPr id="6" name="Slide Number Placeholder 5">
            <a:extLst>
              <a:ext uri="{FF2B5EF4-FFF2-40B4-BE49-F238E27FC236}">
                <a16:creationId xmlns:a16="http://schemas.microsoft.com/office/drawing/2014/main" id="{BC804352-0481-4926-9894-1A8702503B67}"/>
              </a:ext>
            </a:extLst>
          </p:cNvPr>
          <p:cNvSpPr>
            <a:spLocks noGrp="1"/>
          </p:cNvSpPr>
          <p:nvPr>
            <p:ph type="sldNum" sz="quarter" idx="12"/>
          </p:nvPr>
        </p:nvSpPr>
        <p:spPr/>
        <p:txBody>
          <a:bodyPr/>
          <a:lstStyle/>
          <a:p>
            <a:fld id="{C4D8820E-9689-4C5E-A235-C0E2B6BA445A}" type="slidenum">
              <a:rPr lang="en-US" smtClean="0"/>
              <a:t>16</a:t>
            </a:fld>
            <a:endParaRPr lang="en-US"/>
          </a:p>
        </p:txBody>
      </p:sp>
    </p:spTree>
    <p:extLst>
      <p:ext uri="{BB962C8B-B14F-4D97-AF65-F5344CB8AC3E}">
        <p14:creationId xmlns:p14="http://schemas.microsoft.com/office/powerpoint/2010/main" val="134682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B99E-B8DB-4487-B31E-47139C5AA9B5}"/>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2.26-1</a:t>
            </a:r>
          </a:p>
        </p:txBody>
      </p:sp>
      <p:sp>
        <p:nvSpPr>
          <p:cNvPr id="9" name="Content Placeholder 8">
            <a:extLst>
              <a:ext uri="{FF2B5EF4-FFF2-40B4-BE49-F238E27FC236}">
                <a16:creationId xmlns:a16="http://schemas.microsoft.com/office/drawing/2014/main" id="{CE4DAEA9-281A-4DD8-BE1D-2A1EAC9A927C}"/>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1X</a:t>
            </a:r>
          </a:p>
          <a:p>
            <a:pPr marL="0" indent="0">
              <a:buNone/>
            </a:pPr>
            <a:r>
              <a:rPr lang="en-US" sz="1800" dirty="0"/>
              <a:t>Observations: Dark torus shaped balloon rotating counterclockwise above UAP. Dark region to  left  of the UAP. Small dark oval shaped balloon rotating to the right and below UAP. Balloon shaped brighter region to  right of the UAP and Balloon shaped brighter region with moving darker regions to  right of the UAP.</a:t>
            </a:r>
          </a:p>
          <a:p>
            <a:pPr marL="0" indent="0">
              <a:buNone/>
            </a:pPr>
            <a:endParaRPr lang="en-US" sz="1800" dirty="0"/>
          </a:p>
        </p:txBody>
      </p:sp>
      <p:pic>
        <p:nvPicPr>
          <p:cNvPr id="5" name="Content Placeholder 4">
            <a:extLst>
              <a:ext uri="{FF2B5EF4-FFF2-40B4-BE49-F238E27FC236}">
                <a16:creationId xmlns:a16="http://schemas.microsoft.com/office/drawing/2014/main" id="{10BDD353-03CF-445E-95B4-83C3DD8E798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26140" y="10"/>
            <a:ext cx="6978776" cy="6857990"/>
          </a:xfrm>
          <a:prstGeom prst="rect">
            <a:avLst/>
          </a:prstGeom>
          <a:effectLst/>
        </p:spPr>
      </p:pic>
      <p:sp>
        <p:nvSpPr>
          <p:cNvPr id="6" name="Slide Number Placeholder 5">
            <a:extLst>
              <a:ext uri="{FF2B5EF4-FFF2-40B4-BE49-F238E27FC236}">
                <a16:creationId xmlns:a16="http://schemas.microsoft.com/office/drawing/2014/main" id="{05457E11-8B82-494D-81A3-C44A6491D8CC}"/>
              </a:ext>
            </a:extLst>
          </p:cNvPr>
          <p:cNvSpPr>
            <a:spLocks noGrp="1"/>
          </p:cNvSpPr>
          <p:nvPr>
            <p:ph type="sldNum" sz="quarter" idx="12"/>
          </p:nvPr>
        </p:nvSpPr>
        <p:spPr/>
        <p:txBody>
          <a:bodyPr/>
          <a:lstStyle/>
          <a:p>
            <a:fld id="{C4D8820E-9689-4C5E-A235-C0E2B6BA445A}" type="slidenum">
              <a:rPr lang="en-US" smtClean="0"/>
              <a:t>17</a:t>
            </a:fld>
            <a:endParaRPr lang="en-US"/>
          </a:p>
        </p:txBody>
      </p:sp>
    </p:spTree>
    <p:extLst>
      <p:ext uri="{BB962C8B-B14F-4D97-AF65-F5344CB8AC3E}">
        <p14:creationId xmlns:p14="http://schemas.microsoft.com/office/powerpoint/2010/main" val="395948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5FE3-E452-4C87-AF21-9EEB87D6B1A2}"/>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2.26-2</a:t>
            </a:r>
          </a:p>
        </p:txBody>
      </p:sp>
      <p:sp>
        <p:nvSpPr>
          <p:cNvPr id="9" name="Content Placeholder 8">
            <a:extLst>
              <a:ext uri="{FF2B5EF4-FFF2-40B4-BE49-F238E27FC236}">
                <a16:creationId xmlns:a16="http://schemas.microsoft.com/office/drawing/2014/main" id="{2A3A71BE-B424-4186-9990-CA505A8BF953}"/>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1X</a:t>
            </a:r>
          </a:p>
          <a:p>
            <a:pPr marL="0" indent="0">
              <a:buNone/>
            </a:pPr>
            <a:r>
              <a:rPr lang="en-US" sz="1800" dirty="0"/>
              <a:t>Observations: Dark torus shaped balloon above UAP is gone. UAP appears to be moving at a high rate of speed within a short distance.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2C4C9D6C-B2A0-447A-8CA7-95598E97DC9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9298" y="10"/>
            <a:ext cx="6992460" cy="6857990"/>
          </a:xfrm>
          <a:prstGeom prst="rect">
            <a:avLst/>
          </a:prstGeom>
          <a:effectLst/>
        </p:spPr>
      </p:pic>
      <p:sp>
        <p:nvSpPr>
          <p:cNvPr id="6" name="Slide Number Placeholder 5">
            <a:extLst>
              <a:ext uri="{FF2B5EF4-FFF2-40B4-BE49-F238E27FC236}">
                <a16:creationId xmlns:a16="http://schemas.microsoft.com/office/drawing/2014/main" id="{2C45E4FC-AF2A-42E7-B89D-CE0177BCAE86}"/>
              </a:ext>
            </a:extLst>
          </p:cNvPr>
          <p:cNvSpPr>
            <a:spLocks noGrp="1"/>
          </p:cNvSpPr>
          <p:nvPr>
            <p:ph type="sldNum" sz="quarter" idx="12"/>
          </p:nvPr>
        </p:nvSpPr>
        <p:spPr/>
        <p:txBody>
          <a:bodyPr/>
          <a:lstStyle/>
          <a:p>
            <a:fld id="{C4D8820E-9689-4C5E-A235-C0E2B6BA445A}" type="slidenum">
              <a:rPr lang="en-US" smtClean="0"/>
              <a:t>18</a:t>
            </a:fld>
            <a:endParaRPr lang="en-US"/>
          </a:p>
        </p:txBody>
      </p:sp>
    </p:spTree>
    <p:extLst>
      <p:ext uri="{BB962C8B-B14F-4D97-AF65-F5344CB8AC3E}">
        <p14:creationId xmlns:p14="http://schemas.microsoft.com/office/powerpoint/2010/main" val="2424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5880-B694-486F-B62B-65C54531BB53}"/>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2.26-3</a:t>
            </a:r>
          </a:p>
        </p:txBody>
      </p:sp>
      <p:sp>
        <p:nvSpPr>
          <p:cNvPr id="9" name="Content Placeholder 8">
            <a:extLst>
              <a:ext uri="{FF2B5EF4-FFF2-40B4-BE49-F238E27FC236}">
                <a16:creationId xmlns:a16="http://schemas.microsoft.com/office/drawing/2014/main" id="{6D5451EE-1B7B-4E81-BB67-E059B775807E}"/>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a:t>
            </a:r>
          </a:p>
          <a:p>
            <a:pPr marL="0" indent="0">
              <a:buNone/>
            </a:pPr>
            <a:r>
              <a:rPr lang="en-US" sz="1800" dirty="0"/>
              <a:t>Observations: IR Detector Array appears to be saturated by heating in detector array fanout. Detector array is packaged and housed in cryogenic cooled vacuum chamber.</a:t>
            </a:r>
          </a:p>
          <a:p>
            <a:pPr marL="0" indent="0">
              <a:buNone/>
            </a:pPr>
            <a:endParaRPr lang="en-US" sz="1800" dirty="0"/>
          </a:p>
        </p:txBody>
      </p:sp>
      <p:pic>
        <p:nvPicPr>
          <p:cNvPr id="5" name="Content Placeholder 4">
            <a:extLst>
              <a:ext uri="{FF2B5EF4-FFF2-40B4-BE49-F238E27FC236}">
                <a16:creationId xmlns:a16="http://schemas.microsoft.com/office/drawing/2014/main" id="{783120A0-3082-474E-B70C-BDC2E81DB46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a:xfrm>
            <a:off x="4933059" y="10"/>
            <a:ext cx="6964937" cy="6857990"/>
          </a:xfrm>
          <a:prstGeom prst="rect">
            <a:avLst/>
          </a:prstGeom>
          <a:effectLst/>
        </p:spPr>
      </p:pic>
      <p:sp>
        <p:nvSpPr>
          <p:cNvPr id="6" name="Slide Number Placeholder 5">
            <a:extLst>
              <a:ext uri="{FF2B5EF4-FFF2-40B4-BE49-F238E27FC236}">
                <a16:creationId xmlns:a16="http://schemas.microsoft.com/office/drawing/2014/main" id="{883A0328-87ED-4399-860A-CBE09C460EBA}"/>
              </a:ext>
            </a:extLst>
          </p:cNvPr>
          <p:cNvSpPr>
            <a:spLocks noGrp="1"/>
          </p:cNvSpPr>
          <p:nvPr>
            <p:ph type="sldNum" sz="quarter" idx="12"/>
          </p:nvPr>
        </p:nvSpPr>
        <p:spPr/>
        <p:txBody>
          <a:bodyPr/>
          <a:lstStyle/>
          <a:p>
            <a:fld id="{C4D8820E-9689-4C5E-A235-C0E2B6BA445A}" type="slidenum">
              <a:rPr lang="en-US" smtClean="0"/>
              <a:t>19</a:t>
            </a:fld>
            <a:endParaRPr lang="en-US"/>
          </a:p>
        </p:txBody>
      </p:sp>
    </p:spTree>
    <p:extLst>
      <p:ext uri="{BB962C8B-B14F-4D97-AF65-F5344CB8AC3E}">
        <p14:creationId xmlns:p14="http://schemas.microsoft.com/office/powerpoint/2010/main" val="94250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9AFF94-1C2C-466D-818F-2EC21A6B6A35}"/>
              </a:ext>
            </a:extLst>
          </p:cNvPr>
          <p:cNvSpPr txBox="1"/>
          <p:nvPr/>
        </p:nvSpPr>
        <p:spPr>
          <a:xfrm>
            <a:off x="649358" y="337457"/>
            <a:ext cx="10986052" cy="6771084"/>
          </a:xfrm>
          <a:prstGeom prst="rect">
            <a:avLst/>
          </a:prstGeom>
          <a:noFill/>
        </p:spPr>
        <p:txBody>
          <a:bodyPr wrap="square" rtlCol="0">
            <a:spAutoFit/>
          </a:bodyPr>
          <a:lstStyle/>
          <a:p>
            <a:pPr>
              <a:spcBef>
                <a:spcPts val="600"/>
              </a:spcBef>
            </a:pPr>
            <a:r>
              <a:rPr lang="en-US" b="1" dirty="0"/>
              <a:t>Memorandum for Record								January 28, 2020</a:t>
            </a:r>
            <a:endParaRPr lang="en-US" dirty="0"/>
          </a:p>
          <a:p>
            <a:pPr>
              <a:spcBef>
                <a:spcPts val="600"/>
              </a:spcBef>
            </a:pPr>
            <a:r>
              <a:rPr lang="en-US" b="1" dirty="0"/>
              <a:t>Subject: Record of Conversation regarding the official footage captured by a US Navy F/A-18 Super Hornet present at the 2004 Nimitz UAP incident off the coast of San Diego.</a:t>
            </a:r>
            <a:endParaRPr lang="en-US" dirty="0"/>
          </a:p>
          <a:p>
            <a:pPr>
              <a:spcBef>
                <a:spcPts val="600"/>
              </a:spcBef>
            </a:pPr>
            <a:r>
              <a:rPr lang="en-US" dirty="0"/>
              <a:t>Between January 3</a:t>
            </a:r>
            <a:r>
              <a:rPr lang="en-US" baseline="30000" dirty="0"/>
              <a:t>rd</a:t>
            </a:r>
            <a:r>
              <a:rPr lang="en-US" dirty="0"/>
              <a:t> and 13</a:t>
            </a:r>
            <a:r>
              <a:rPr lang="en-US" baseline="30000" dirty="0"/>
              <a:t>th</a:t>
            </a:r>
            <a:r>
              <a:rPr lang="en-US" dirty="0"/>
              <a:t> 2020 I was in contact with Dr. Harold (Hal) </a:t>
            </a:r>
            <a:r>
              <a:rPr lang="en-US" dirty="0" err="1"/>
              <a:t>Puthoff</a:t>
            </a:r>
            <a:r>
              <a:rPr lang="en-US" dirty="0"/>
              <a:t> of To The Stars Academy of Arts and Science (TTSA). I shared with him some of the gravitational induction data I had in my possession [slides 7 through 9 herein] and queried him regarding his paper written with M. </a:t>
            </a:r>
            <a:r>
              <a:rPr lang="en-US" dirty="0" err="1"/>
              <a:t>Ibison</a:t>
            </a:r>
            <a:r>
              <a:rPr lang="en-US" dirty="0"/>
              <a:t>, “Polarizable vacuum ‘metric engineering’ approach to GR-type effects,” Proc. Gravitational Wave Conf., MITRE Corp., McLean, VA (2003). On January 10, 2020 Hal provided me a copy of his paper, “Advanced space propulsion based on vacuum (spacetime metric) engineering,” Jour. Brit. Interplanetary Soc. 63 (3), 82-89 (2010). On January 13, 2020 I informed Hal that I would be preparing my own independent analysis of the official footage captured by a US Navy F/A-18 Super Hornet present at the 2004 Nimitz UAP incident off the coast of San Diego using Table 1 [slide 6 herein] in his 2010 paper. This analysis is also based on my personal experience with infrared imaging technology and quantum gravitation phenomena.  See slides 4 and 5 for a statement of my qualifications.</a:t>
            </a:r>
          </a:p>
          <a:p>
            <a:pPr>
              <a:spcBef>
                <a:spcPts val="600"/>
              </a:spcBef>
            </a:pPr>
            <a:r>
              <a:rPr lang="en-US" dirty="0"/>
              <a:t>The TTSA website claims the “FLIR1” is the second of three US military videos of unidentified aerial phenomenon (UAP) that has been through the official declassification review process of the United States government and approved for public release. The US Navy Media email address secnavpa.fct@navy.mil was used to send a copy of this report to the Navy through the Secretary’s Office. The President of the United States was sent a hard copy. The YouTube video https://youtu.be/6rWOtrke0HY was accessed on January 19, 2020 for purposes of this report. I am uncomfortable with the authenticity of claims that this is official footage and that it was unaltered prior to its release. I request a complete and unedited copy of the US Navy’s video be released for further research and analysis. My analysis is limited therefore to the video data provided in that YouTube video.</a:t>
            </a:r>
          </a:p>
          <a:p>
            <a:pPr algn="ctr">
              <a:spcBef>
                <a:spcPts val="600"/>
              </a:spcBef>
            </a:pPr>
            <a:r>
              <a:rPr lang="en-US" dirty="0"/>
              <a:t>-1-</a:t>
            </a:r>
          </a:p>
          <a:p>
            <a:endParaRPr lang="en-US" dirty="0"/>
          </a:p>
        </p:txBody>
      </p:sp>
      <p:sp>
        <p:nvSpPr>
          <p:cNvPr id="6" name="Slide Number Placeholder 5">
            <a:extLst>
              <a:ext uri="{FF2B5EF4-FFF2-40B4-BE49-F238E27FC236}">
                <a16:creationId xmlns:a16="http://schemas.microsoft.com/office/drawing/2014/main" id="{28644DC7-3940-4B41-8E75-D4504EBFD19A}"/>
              </a:ext>
            </a:extLst>
          </p:cNvPr>
          <p:cNvSpPr>
            <a:spLocks noGrp="1"/>
          </p:cNvSpPr>
          <p:nvPr>
            <p:ph type="sldNum" sz="quarter" idx="12"/>
          </p:nvPr>
        </p:nvSpPr>
        <p:spPr/>
        <p:txBody>
          <a:bodyPr/>
          <a:lstStyle/>
          <a:p>
            <a:fld id="{C4D8820E-9689-4C5E-A235-C0E2B6BA445A}" type="slidenum">
              <a:rPr lang="en-US" smtClean="0"/>
              <a:pPr/>
              <a:t>2</a:t>
            </a:fld>
            <a:endParaRPr lang="en-US" dirty="0"/>
          </a:p>
        </p:txBody>
      </p:sp>
    </p:spTree>
    <p:extLst>
      <p:ext uri="{BB962C8B-B14F-4D97-AF65-F5344CB8AC3E}">
        <p14:creationId xmlns:p14="http://schemas.microsoft.com/office/powerpoint/2010/main" val="160352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3A01-0466-4EFE-B098-926BFE1BF838}"/>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2.26-4</a:t>
            </a:r>
          </a:p>
        </p:txBody>
      </p:sp>
      <p:sp>
        <p:nvSpPr>
          <p:cNvPr id="9" name="Content Placeholder 8">
            <a:extLst>
              <a:ext uri="{FF2B5EF4-FFF2-40B4-BE49-F238E27FC236}">
                <a16:creationId xmlns:a16="http://schemas.microsoft.com/office/drawing/2014/main" id="{AB227E08-CAB8-4CF1-A1DB-3B90B9D00D5C}"/>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UAP disappears as sensor background goes black.</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5C607DAC-E554-45CE-8555-89EC9B6F0CB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4919298" y="10"/>
            <a:ext cx="6992460" cy="6857990"/>
          </a:xfrm>
          <a:prstGeom prst="rect">
            <a:avLst/>
          </a:prstGeom>
          <a:effectLst/>
        </p:spPr>
      </p:pic>
      <p:sp>
        <p:nvSpPr>
          <p:cNvPr id="6" name="Slide Number Placeholder 5">
            <a:extLst>
              <a:ext uri="{FF2B5EF4-FFF2-40B4-BE49-F238E27FC236}">
                <a16:creationId xmlns:a16="http://schemas.microsoft.com/office/drawing/2014/main" id="{404F58E3-4F2B-4033-BA20-5D9D9D2D7DF8}"/>
              </a:ext>
            </a:extLst>
          </p:cNvPr>
          <p:cNvSpPr>
            <a:spLocks noGrp="1"/>
          </p:cNvSpPr>
          <p:nvPr>
            <p:ph type="sldNum" sz="quarter" idx="12"/>
          </p:nvPr>
        </p:nvSpPr>
        <p:spPr/>
        <p:txBody>
          <a:bodyPr/>
          <a:lstStyle/>
          <a:p>
            <a:fld id="{C4D8820E-9689-4C5E-A235-C0E2B6BA445A}" type="slidenum">
              <a:rPr lang="en-US" smtClean="0"/>
              <a:t>20</a:t>
            </a:fld>
            <a:endParaRPr lang="en-US"/>
          </a:p>
        </p:txBody>
      </p:sp>
    </p:spTree>
    <p:extLst>
      <p:ext uri="{BB962C8B-B14F-4D97-AF65-F5344CB8AC3E}">
        <p14:creationId xmlns:p14="http://schemas.microsoft.com/office/powerpoint/2010/main" val="206977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AF79-E33C-437D-9775-A0A7101D9F15}"/>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2.26-5</a:t>
            </a:r>
          </a:p>
        </p:txBody>
      </p:sp>
      <p:sp>
        <p:nvSpPr>
          <p:cNvPr id="9" name="Content Placeholder 8">
            <a:extLst>
              <a:ext uri="{FF2B5EF4-FFF2-40B4-BE49-F238E27FC236}">
                <a16:creationId xmlns:a16="http://schemas.microsoft.com/office/drawing/2014/main" id="{A06E647D-3D71-4793-89BC-ACCD646032E3}"/>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shrunken UAP appears in cross-hatched partially saturated sensor background.</a:t>
            </a:r>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34427CC6-A396-4B94-80EC-0CFA3F18157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2429" y="10"/>
            <a:ext cx="7006198" cy="6857990"/>
          </a:xfrm>
          <a:prstGeom prst="rect">
            <a:avLst/>
          </a:prstGeom>
          <a:effectLst/>
        </p:spPr>
      </p:pic>
      <p:sp>
        <p:nvSpPr>
          <p:cNvPr id="6" name="Slide Number Placeholder 5">
            <a:extLst>
              <a:ext uri="{FF2B5EF4-FFF2-40B4-BE49-F238E27FC236}">
                <a16:creationId xmlns:a16="http://schemas.microsoft.com/office/drawing/2014/main" id="{61A6AD54-C46A-47AA-96CB-7B46AB7C9CA6}"/>
              </a:ext>
            </a:extLst>
          </p:cNvPr>
          <p:cNvSpPr>
            <a:spLocks noGrp="1"/>
          </p:cNvSpPr>
          <p:nvPr>
            <p:ph type="sldNum" sz="quarter" idx="12"/>
          </p:nvPr>
        </p:nvSpPr>
        <p:spPr/>
        <p:txBody>
          <a:bodyPr/>
          <a:lstStyle/>
          <a:p>
            <a:fld id="{C4D8820E-9689-4C5E-A235-C0E2B6BA445A}" type="slidenum">
              <a:rPr lang="en-US" smtClean="0"/>
              <a:t>21</a:t>
            </a:fld>
            <a:endParaRPr lang="en-US"/>
          </a:p>
        </p:txBody>
      </p:sp>
    </p:spTree>
    <p:extLst>
      <p:ext uri="{BB962C8B-B14F-4D97-AF65-F5344CB8AC3E}">
        <p14:creationId xmlns:p14="http://schemas.microsoft.com/office/powerpoint/2010/main" val="330213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6517-63AF-42B1-94F1-39ECB7EA2001}"/>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2.26-6</a:t>
            </a:r>
          </a:p>
        </p:txBody>
      </p:sp>
      <p:sp>
        <p:nvSpPr>
          <p:cNvPr id="9" name="Content Placeholder 8">
            <a:extLst>
              <a:ext uri="{FF2B5EF4-FFF2-40B4-BE49-F238E27FC236}">
                <a16:creationId xmlns:a16="http://schemas.microsoft.com/office/drawing/2014/main" id="{458B318A-815D-4442-AB01-BD6D1A92ECDC}"/>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shrunken UAP continues to appear in cross-hatched partially saturated sensor background.</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5CCC9C89-6955-48B6-9BC0-58DD2AF6BCD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39744" y="10"/>
            <a:ext cx="6951568" cy="6857990"/>
          </a:xfrm>
          <a:prstGeom prst="rect">
            <a:avLst/>
          </a:prstGeom>
          <a:effectLst/>
        </p:spPr>
      </p:pic>
      <p:sp>
        <p:nvSpPr>
          <p:cNvPr id="6" name="Slide Number Placeholder 5">
            <a:extLst>
              <a:ext uri="{FF2B5EF4-FFF2-40B4-BE49-F238E27FC236}">
                <a16:creationId xmlns:a16="http://schemas.microsoft.com/office/drawing/2014/main" id="{20D44995-8912-4688-9AC5-AB3B32F83611}"/>
              </a:ext>
            </a:extLst>
          </p:cNvPr>
          <p:cNvSpPr>
            <a:spLocks noGrp="1"/>
          </p:cNvSpPr>
          <p:nvPr>
            <p:ph type="sldNum" sz="quarter" idx="12"/>
          </p:nvPr>
        </p:nvSpPr>
        <p:spPr/>
        <p:txBody>
          <a:bodyPr/>
          <a:lstStyle/>
          <a:p>
            <a:fld id="{C4D8820E-9689-4C5E-A235-C0E2B6BA445A}" type="slidenum">
              <a:rPr lang="en-US" smtClean="0"/>
              <a:t>22</a:t>
            </a:fld>
            <a:endParaRPr lang="en-US"/>
          </a:p>
        </p:txBody>
      </p:sp>
    </p:spTree>
    <p:extLst>
      <p:ext uri="{BB962C8B-B14F-4D97-AF65-F5344CB8AC3E}">
        <p14:creationId xmlns:p14="http://schemas.microsoft.com/office/powerpoint/2010/main" val="297507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83DD-0A00-473E-A0FE-64872B9C0C58}"/>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2.27-1</a:t>
            </a:r>
          </a:p>
        </p:txBody>
      </p:sp>
      <p:sp>
        <p:nvSpPr>
          <p:cNvPr id="11" name="Content Placeholder 10">
            <a:extLst>
              <a:ext uri="{FF2B5EF4-FFF2-40B4-BE49-F238E27FC236}">
                <a16:creationId xmlns:a16="http://schemas.microsoft.com/office/drawing/2014/main" id="{5F6B9461-FEF6-4F82-A712-C9D3EA98C570}"/>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shrunken UAP moves left rapidly expanding length slightly and appears in cross-hatched less partially saturated sensor background.</a:t>
            </a:r>
          </a:p>
          <a:p>
            <a:pPr marL="0" indent="0">
              <a:buNone/>
            </a:pPr>
            <a:endParaRPr lang="en-US" sz="1800" dirty="0"/>
          </a:p>
        </p:txBody>
      </p:sp>
      <p:pic>
        <p:nvPicPr>
          <p:cNvPr id="7" name="Content Placeholder 6">
            <a:extLst>
              <a:ext uri="{FF2B5EF4-FFF2-40B4-BE49-F238E27FC236}">
                <a16:creationId xmlns:a16="http://schemas.microsoft.com/office/drawing/2014/main" id="{65205382-0D84-49B3-A483-C08D1655EF7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53242" y="10"/>
            <a:ext cx="6924572" cy="6857990"/>
          </a:xfrm>
          <a:prstGeom prst="rect">
            <a:avLst/>
          </a:prstGeom>
          <a:effectLst/>
        </p:spPr>
      </p:pic>
      <p:sp>
        <p:nvSpPr>
          <p:cNvPr id="5" name="Slide Number Placeholder 4">
            <a:extLst>
              <a:ext uri="{FF2B5EF4-FFF2-40B4-BE49-F238E27FC236}">
                <a16:creationId xmlns:a16="http://schemas.microsoft.com/office/drawing/2014/main" id="{9F4D7AE4-BFD6-4095-A523-AFA7394BB5DE}"/>
              </a:ext>
            </a:extLst>
          </p:cNvPr>
          <p:cNvSpPr>
            <a:spLocks noGrp="1"/>
          </p:cNvSpPr>
          <p:nvPr>
            <p:ph type="sldNum" sz="quarter" idx="12"/>
          </p:nvPr>
        </p:nvSpPr>
        <p:spPr/>
        <p:txBody>
          <a:bodyPr/>
          <a:lstStyle/>
          <a:p>
            <a:fld id="{C4D8820E-9689-4C5E-A235-C0E2B6BA445A}" type="slidenum">
              <a:rPr lang="en-US" smtClean="0"/>
              <a:t>23</a:t>
            </a:fld>
            <a:endParaRPr lang="en-US"/>
          </a:p>
        </p:txBody>
      </p:sp>
    </p:spTree>
    <p:extLst>
      <p:ext uri="{BB962C8B-B14F-4D97-AF65-F5344CB8AC3E}">
        <p14:creationId xmlns:p14="http://schemas.microsoft.com/office/powerpoint/2010/main" val="126997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69B-D6C0-4AC1-A266-020B21B7D39E}"/>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2.27-2</a:t>
            </a:r>
          </a:p>
        </p:txBody>
      </p:sp>
      <p:sp>
        <p:nvSpPr>
          <p:cNvPr id="9" name="Content Placeholder 8">
            <a:extLst>
              <a:ext uri="{FF2B5EF4-FFF2-40B4-BE49-F238E27FC236}">
                <a16:creationId xmlns:a16="http://schemas.microsoft.com/office/drawing/2014/main" id="{F755EE4D-FFD2-4994-822B-B8353EA0862B}"/>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shrunken UAP appears to move left and up. UAP continues to appear in cross-hatched partially saturated sensor background.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89316B32-EE4B-438B-BB28-6092ACDF995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32955" y="10"/>
            <a:ext cx="6965146" cy="6857990"/>
          </a:xfrm>
          <a:prstGeom prst="rect">
            <a:avLst/>
          </a:prstGeom>
          <a:effectLst/>
        </p:spPr>
      </p:pic>
      <p:sp>
        <p:nvSpPr>
          <p:cNvPr id="6" name="Slide Number Placeholder 5">
            <a:extLst>
              <a:ext uri="{FF2B5EF4-FFF2-40B4-BE49-F238E27FC236}">
                <a16:creationId xmlns:a16="http://schemas.microsoft.com/office/drawing/2014/main" id="{929FB571-E79E-40A3-A6EC-6E5EEC933595}"/>
              </a:ext>
            </a:extLst>
          </p:cNvPr>
          <p:cNvSpPr>
            <a:spLocks noGrp="1"/>
          </p:cNvSpPr>
          <p:nvPr>
            <p:ph type="sldNum" sz="quarter" idx="12"/>
          </p:nvPr>
        </p:nvSpPr>
        <p:spPr/>
        <p:txBody>
          <a:bodyPr/>
          <a:lstStyle/>
          <a:p>
            <a:fld id="{C4D8820E-9689-4C5E-A235-C0E2B6BA445A}" type="slidenum">
              <a:rPr lang="en-US" smtClean="0"/>
              <a:t>24</a:t>
            </a:fld>
            <a:endParaRPr lang="en-US"/>
          </a:p>
        </p:txBody>
      </p:sp>
    </p:spTree>
    <p:extLst>
      <p:ext uri="{BB962C8B-B14F-4D97-AF65-F5344CB8AC3E}">
        <p14:creationId xmlns:p14="http://schemas.microsoft.com/office/powerpoint/2010/main" val="126948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4A3F-AF26-45BF-92C6-A293EFE262ED}"/>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2.27-3</a:t>
            </a:r>
          </a:p>
        </p:txBody>
      </p:sp>
      <p:sp>
        <p:nvSpPr>
          <p:cNvPr id="9" name="Content Placeholder 8">
            <a:extLst>
              <a:ext uri="{FF2B5EF4-FFF2-40B4-BE49-F238E27FC236}">
                <a16:creationId xmlns:a16="http://schemas.microsoft.com/office/drawing/2014/main" id="{B11135A5-8BFD-4CE5-AC84-16A4AFA4BC18}"/>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shrunken UAP appears to move right. UAP continues to appear in cross-hatched partially saturated sensor background.</a:t>
            </a:r>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6B6B8068-666A-44EE-AC68-90E5B5E911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32955" y="10"/>
            <a:ext cx="6965146" cy="6857990"/>
          </a:xfrm>
          <a:prstGeom prst="rect">
            <a:avLst/>
          </a:prstGeom>
          <a:effectLst/>
        </p:spPr>
      </p:pic>
      <p:sp>
        <p:nvSpPr>
          <p:cNvPr id="6" name="Slide Number Placeholder 5">
            <a:extLst>
              <a:ext uri="{FF2B5EF4-FFF2-40B4-BE49-F238E27FC236}">
                <a16:creationId xmlns:a16="http://schemas.microsoft.com/office/drawing/2014/main" id="{1B5483EA-96CE-4086-BA1E-5937ED36288D}"/>
              </a:ext>
            </a:extLst>
          </p:cNvPr>
          <p:cNvSpPr>
            <a:spLocks noGrp="1"/>
          </p:cNvSpPr>
          <p:nvPr>
            <p:ph type="sldNum" sz="quarter" idx="12"/>
          </p:nvPr>
        </p:nvSpPr>
        <p:spPr/>
        <p:txBody>
          <a:bodyPr/>
          <a:lstStyle/>
          <a:p>
            <a:fld id="{C4D8820E-9689-4C5E-A235-C0E2B6BA445A}" type="slidenum">
              <a:rPr lang="en-US" smtClean="0"/>
              <a:t>25</a:t>
            </a:fld>
            <a:endParaRPr lang="en-US"/>
          </a:p>
        </p:txBody>
      </p:sp>
    </p:spTree>
    <p:extLst>
      <p:ext uri="{BB962C8B-B14F-4D97-AF65-F5344CB8AC3E}">
        <p14:creationId xmlns:p14="http://schemas.microsoft.com/office/powerpoint/2010/main" val="256857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9081-7E3F-4884-81E0-6CDD761E26D1}"/>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2.27-4</a:t>
            </a:r>
          </a:p>
        </p:txBody>
      </p:sp>
      <p:sp>
        <p:nvSpPr>
          <p:cNvPr id="9" name="Content Placeholder 8">
            <a:extLst>
              <a:ext uri="{FF2B5EF4-FFF2-40B4-BE49-F238E27FC236}">
                <a16:creationId xmlns:a16="http://schemas.microsoft.com/office/drawing/2014/main" id="{44B15220-47FC-495B-B7C5-6E292B1E3F21}"/>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 shrunken UAP continues to move right. UAP continues to appear in cross-hatched partially saturated sensor background.</a:t>
            </a:r>
          </a:p>
          <a:p>
            <a:pPr marL="0" indent="0">
              <a:buNone/>
            </a:pPr>
            <a:endParaRPr lang="en-US" sz="1800" dirty="0"/>
          </a:p>
          <a:p>
            <a:pPr marL="0" indent="0">
              <a:buNone/>
            </a:pPr>
            <a:endParaRPr lang="en-US" sz="1800" dirty="0"/>
          </a:p>
        </p:txBody>
      </p:sp>
      <p:pic>
        <p:nvPicPr>
          <p:cNvPr id="5" name="Content Placeholder 4">
            <a:extLst>
              <a:ext uri="{FF2B5EF4-FFF2-40B4-BE49-F238E27FC236}">
                <a16:creationId xmlns:a16="http://schemas.microsoft.com/office/drawing/2014/main" id="{582CC8A3-0F1E-4F2B-9F1F-D028D70461F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32955" y="10"/>
            <a:ext cx="6965146" cy="6857990"/>
          </a:xfrm>
          <a:prstGeom prst="rect">
            <a:avLst/>
          </a:prstGeom>
          <a:effectLst/>
        </p:spPr>
      </p:pic>
      <p:sp>
        <p:nvSpPr>
          <p:cNvPr id="6" name="Slide Number Placeholder 5">
            <a:extLst>
              <a:ext uri="{FF2B5EF4-FFF2-40B4-BE49-F238E27FC236}">
                <a16:creationId xmlns:a16="http://schemas.microsoft.com/office/drawing/2014/main" id="{B6BE16A7-E52C-4C73-9260-87BADF5F69EE}"/>
              </a:ext>
            </a:extLst>
          </p:cNvPr>
          <p:cNvSpPr>
            <a:spLocks noGrp="1"/>
          </p:cNvSpPr>
          <p:nvPr>
            <p:ph type="sldNum" sz="quarter" idx="12"/>
          </p:nvPr>
        </p:nvSpPr>
        <p:spPr/>
        <p:txBody>
          <a:bodyPr/>
          <a:lstStyle/>
          <a:p>
            <a:fld id="{C4D8820E-9689-4C5E-A235-C0E2B6BA445A}" type="slidenum">
              <a:rPr lang="en-US" smtClean="0"/>
              <a:t>26</a:t>
            </a:fld>
            <a:endParaRPr lang="en-US"/>
          </a:p>
        </p:txBody>
      </p:sp>
    </p:spTree>
    <p:extLst>
      <p:ext uri="{BB962C8B-B14F-4D97-AF65-F5344CB8AC3E}">
        <p14:creationId xmlns:p14="http://schemas.microsoft.com/office/powerpoint/2010/main" val="397573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FEFD-847A-4C1F-89CB-57D80015CC97}"/>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2.27-5</a:t>
            </a:r>
          </a:p>
        </p:txBody>
      </p:sp>
      <p:sp>
        <p:nvSpPr>
          <p:cNvPr id="9" name="Content Placeholder 8">
            <a:extLst>
              <a:ext uri="{FF2B5EF4-FFF2-40B4-BE49-F238E27FC236}">
                <a16:creationId xmlns:a16="http://schemas.microsoft.com/office/drawing/2014/main" id="{62B4AD36-A8EE-454F-9696-0F7456462978}"/>
              </a:ext>
            </a:extLst>
          </p:cNvPr>
          <p:cNvSpPr>
            <a:spLocks noGrp="1"/>
          </p:cNvSpPr>
          <p:nvPr>
            <p:ph idx="1"/>
          </p:nvPr>
        </p:nvSpPr>
        <p:spPr>
          <a:xfrm>
            <a:off x="648930" y="2438400"/>
            <a:ext cx="3759783" cy="3785419"/>
          </a:xfrm>
        </p:spPr>
        <p:txBody>
          <a:bodyPr>
            <a:normAutofit/>
          </a:bodyPr>
          <a:lstStyle/>
          <a:p>
            <a:pPr marL="0" indent="0">
              <a:buNone/>
            </a:pPr>
            <a:r>
              <a:rPr lang="en-US" sz="1800" dirty="0"/>
              <a:t>Magnification: 2X</a:t>
            </a:r>
          </a:p>
          <a:p>
            <a:pPr marL="0" indent="0">
              <a:buNone/>
            </a:pPr>
            <a:r>
              <a:rPr lang="en-US" sz="1800" dirty="0"/>
              <a:t>Observations: shrunken UAP appears to maintain position. Cross-hatched partially saturated sensor background declines in saturation.</a:t>
            </a:r>
          </a:p>
          <a:p>
            <a:pPr marL="0" indent="0">
              <a:buNone/>
            </a:pPr>
            <a:endParaRPr lang="en-US" sz="1800" dirty="0"/>
          </a:p>
        </p:txBody>
      </p:sp>
      <p:pic>
        <p:nvPicPr>
          <p:cNvPr id="5" name="Content Placeholder 4">
            <a:extLst>
              <a:ext uri="{FF2B5EF4-FFF2-40B4-BE49-F238E27FC236}">
                <a16:creationId xmlns:a16="http://schemas.microsoft.com/office/drawing/2014/main" id="{31B4DEDF-1E0C-413D-B422-EFE11C33558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2429" y="10"/>
            <a:ext cx="7006198" cy="6857990"/>
          </a:xfrm>
          <a:prstGeom prst="rect">
            <a:avLst/>
          </a:prstGeom>
          <a:effectLst/>
        </p:spPr>
      </p:pic>
      <p:sp>
        <p:nvSpPr>
          <p:cNvPr id="6" name="Slide Number Placeholder 5">
            <a:extLst>
              <a:ext uri="{FF2B5EF4-FFF2-40B4-BE49-F238E27FC236}">
                <a16:creationId xmlns:a16="http://schemas.microsoft.com/office/drawing/2014/main" id="{C689643D-68E8-469F-A063-CA59368D1F4A}"/>
              </a:ext>
            </a:extLst>
          </p:cNvPr>
          <p:cNvSpPr>
            <a:spLocks noGrp="1"/>
          </p:cNvSpPr>
          <p:nvPr>
            <p:ph type="sldNum" sz="quarter" idx="12"/>
          </p:nvPr>
        </p:nvSpPr>
        <p:spPr/>
        <p:txBody>
          <a:bodyPr/>
          <a:lstStyle/>
          <a:p>
            <a:fld id="{C4D8820E-9689-4C5E-A235-C0E2B6BA445A}" type="slidenum">
              <a:rPr lang="en-US" smtClean="0"/>
              <a:t>27</a:t>
            </a:fld>
            <a:endParaRPr lang="en-US"/>
          </a:p>
        </p:txBody>
      </p:sp>
    </p:spTree>
    <p:extLst>
      <p:ext uri="{BB962C8B-B14F-4D97-AF65-F5344CB8AC3E}">
        <p14:creationId xmlns:p14="http://schemas.microsoft.com/office/powerpoint/2010/main" val="287221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8F77-92D6-43FD-900E-30AF2DFE40F2}"/>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2.28-1</a:t>
            </a:r>
          </a:p>
        </p:txBody>
      </p:sp>
      <p:sp>
        <p:nvSpPr>
          <p:cNvPr id="9" name="Content Placeholder 8">
            <a:extLst>
              <a:ext uri="{FF2B5EF4-FFF2-40B4-BE49-F238E27FC236}">
                <a16:creationId xmlns:a16="http://schemas.microsoft.com/office/drawing/2014/main" id="{C1C9ED4C-9894-4EC5-933A-00D02610BD1C}"/>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2X</a:t>
            </a:r>
          </a:p>
          <a:p>
            <a:pPr marL="0" indent="0">
              <a:buNone/>
            </a:pPr>
            <a:r>
              <a:rPr lang="en-US" sz="1800" dirty="0"/>
              <a:t>Observations: UAP appears to shrink smaller and move rapidly. Dark balloon above UAP appears. Dark region to  left  of the UAP. Balloon shaped brighter region to right of the UAP and balloon shaped darker region with inner moving lighter regions to  right of and below the UAP. UAP continues to appear in partially saturated sensor background.</a:t>
            </a:r>
          </a:p>
          <a:p>
            <a:pPr marL="0" indent="0">
              <a:buNone/>
            </a:pPr>
            <a:endParaRPr lang="en-US" sz="1800" dirty="0"/>
          </a:p>
        </p:txBody>
      </p:sp>
      <p:pic>
        <p:nvPicPr>
          <p:cNvPr id="5" name="Content Placeholder 4">
            <a:extLst>
              <a:ext uri="{FF2B5EF4-FFF2-40B4-BE49-F238E27FC236}">
                <a16:creationId xmlns:a16="http://schemas.microsoft.com/office/drawing/2014/main" id="{8ED64661-01EC-43FF-B7D4-51867F8465F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898610" y="10"/>
            <a:ext cx="7033835" cy="6857990"/>
          </a:xfrm>
          <a:prstGeom prst="rect">
            <a:avLst/>
          </a:prstGeom>
          <a:effectLst/>
        </p:spPr>
      </p:pic>
      <p:sp>
        <p:nvSpPr>
          <p:cNvPr id="6" name="Slide Number Placeholder 5">
            <a:extLst>
              <a:ext uri="{FF2B5EF4-FFF2-40B4-BE49-F238E27FC236}">
                <a16:creationId xmlns:a16="http://schemas.microsoft.com/office/drawing/2014/main" id="{7C4C97F0-A5E4-4B32-9C8B-36B67904E696}"/>
              </a:ext>
            </a:extLst>
          </p:cNvPr>
          <p:cNvSpPr>
            <a:spLocks noGrp="1"/>
          </p:cNvSpPr>
          <p:nvPr>
            <p:ph type="sldNum" sz="quarter" idx="12"/>
          </p:nvPr>
        </p:nvSpPr>
        <p:spPr/>
        <p:txBody>
          <a:bodyPr/>
          <a:lstStyle/>
          <a:p>
            <a:fld id="{C4D8820E-9689-4C5E-A235-C0E2B6BA445A}" type="slidenum">
              <a:rPr lang="en-US" smtClean="0"/>
              <a:t>28</a:t>
            </a:fld>
            <a:endParaRPr lang="en-US"/>
          </a:p>
        </p:txBody>
      </p:sp>
    </p:spTree>
    <p:extLst>
      <p:ext uri="{BB962C8B-B14F-4D97-AF65-F5344CB8AC3E}">
        <p14:creationId xmlns:p14="http://schemas.microsoft.com/office/powerpoint/2010/main" val="326545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260D-02E9-438D-988D-BE7152785D74}"/>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2.28-2</a:t>
            </a:r>
          </a:p>
        </p:txBody>
      </p:sp>
      <p:sp>
        <p:nvSpPr>
          <p:cNvPr id="9" name="Content Placeholder 8">
            <a:extLst>
              <a:ext uri="{FF2B5EF4-FFF2-40B4-BE49-F238E27FC236}">
                <a16:creationId xmlns:a16="http://schemas.microsoft.com/office/drawing/2014/main" id="{78505E3B-A0F0-4534-A920-55C39AFA9F15}"/>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1X</a:t>
            </a:r>
          </a:p>
          <a:p>
            <a:pPr marL="0" indent="0">
              <a:buNone/>
            </a:pPr>
            <a:r>
              <a:rPr lang="en-US" sz="1800" dirty="0"/>
              <a:t>Observations: UAP appears to shrink smaller. Dark balloon above UAP. Dark region to  left  of the UAP. Balloon shaped brighter region to right of the UAP and balloon shaped darker region regions to  right of and below the UAP. Sensor background no longer saturated.</a:t>
            </a:r>
          </a:p>
        </p:txBody>
      </p:sp>
      <p:pic>
        <p:nvPicPr>
          <p:cNvPr id="5" name="Content Placeholder 4">
            <a:extLst>
              <a:ext uri="{FF2B5EF4-FFF2-40B4-BE49-F238E27FC236}">
                <a16:creationId xmlns:a16="http://schemas.microsoft.com/office/drawing/2014/main" id="{253847AF-65C7-49D5-9C32-6ECC5B3025C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26140" y="10"/>
            <a:ext cx="6978776" cy="6857990"/>
          </a:xfrm>
          <a:prstGeom prst="rect">
            <a:avLst/>
          </a:prstGeom>
          <a:effectLst/>
        </p:spPr>
      </p:pic>
      <p:sp>
        <p:nvSpPr>
          <p:cNvPr id="6" name="Slide Number Placeholder 5">
            <a:extLst>
              <a:ext uri="{FF2B5EF4-FFF2-40B4-BE49-F238E27FC236}">
                <a16:creationId xmlns:a16="http://schemas.microsoft.com/office/drawing/2014/main" id="{8940CD61-0180-47DE-B343-F324F6D4AD07}"/>
              </a:ext>
            </a:extLst>
          </p:cNvPr>
          <p:cNvSpPr>
            <a:spLocks noGrp="1"/>
          </p:cNvSpPr>
          <p:nvPr>
            <p:ph type="sldNum" sz="quarter" idx="12"/>
          </p:nvPr>
        </p:nvSpPr>
        <p:spPr/>
        <p:txBody>
          <a:bodyPr/>
          <a:lstStyle/>
          <a:p>
            <a:fld id="{C4D8820E-9689-4C5E-A235-C0E2B6BA445A}" type="slidenum">
              <a:rPr lang="en-US" smtClean="0"/>
              <a:t>29</a:t>
            </a:fld>
            <a:endParaRPr lang="en-US"/>
          </a:p>
        </p:txBody>
      </p:sp>
    </p:spTree>
    <p:extLst>
      <p:ext uri="{BB962C8B-B14F-4D97-AF65-F5344CB8AC3E}">
        <p14:creationId xmlns:p14="http://schemas.microsoft.com/office/powerpoint/2010/main" val="127123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55403E-D7F3-4D17-84EA-05642FE5E6ED}"/>
              </a:ext>
            </a:extLst>
          </p:cNvPr>
          <p:cNvSpPr txBox="1"/>
          <p:nvPr/>
        </p:nvSpPr>
        <p:spPr>
          <a:xfrm>
            <a:off x="649358" y="337457"/>
            <a:ext cx="10986052" cy="7956024"/>
          </a:xfrm>
          <a:prstGeom prst="rect">
            <a:avLst/>
          </a:prstGeom>
          <a:noFill/>
        </p:spPr>
        <p:txBody>
          <a:bodyPr wrap="square" rtlCol="0">
            <a:spAutoFit/>
          </a:bodyPr>
          <a:lstStyle/>
          <a:p>
            <a:r>
              <a:rPr lang="en-US" b="1" dirty="0"/>
              <a:t>Memorandum for Record								January 28, 2020</a:t>
            </a:r>
            <a:endParaRPr lang="en-US" dirty="0"/>
          </a:p>
          <a:p>
            <a:pPr>
              <a:spcBef>
                <a:spcPts val="600"/>
              </a:spcBef>
            </a:pPr>
            <a:r>
              <a:rPr lang="en-US" b="1" dirty="0"/>
              <a:t>Subject: Summary of preliminary analysis of the official footage captured by a US Navy F/A-18 Super Hornet present at the 2004 Nimitz UAP incident off the coast of San Diego.</a:t>
            </a:r>
            <a:endParaRPr lang="en-US" dirty="0"/>
          </a:p>
          <a:p>
            <a:pPr>
              <a:spcBef>
                <a:spcPts val="600"/>
              </a:spcBef>
            </a:pPr>
            <a:r>
              <a:rPr lang="en-US" dirty="0"/>
              <a:t>Slides 14 through 40 are part of the dataset herein. I observed a Tic Tac shaped Unidentified Aerial Phenomena (“UAP”). I observed a dark torus shaped balloon rotating counterclockwise above UAP that appears cooler on IR than the other regions. Also I observed a large dark region to  left  of the UAP and a small dark oval shaped balloon rotating to the right and below UAP. A balloon shaped brighter region to  right of the UAP appearing warmer on IR was observed. Also observed was a balloon shaped brighter region with moving darker regions to right of and under the UAP directly to the right of the small dark oval shaped balloon. See slides 14 – 17, 28 -29, and 31 – 35. These slides make me feel encouraged because of my unmet need for acceptance of spacetime metric engineering by the community at large. I request the US Navy work with TTSA to bring further disclosure [including with myself] supporting the nation’s wellbeing through knowledge.</a:t>
            </a:r>
          </a:p>
          <a:p>
            <a:pPr>
              <a:spcBef>
                <a:spcPts val="600"/>
              </a:spcBef>
            </a:pPr>
            <a:r>
              <a:rPr lang="en-US" dirty="0"/>
              <a:t>In slide 19 the IR detector array appears to be saturated by heating in detector array fanout. The detector array is packaged and housed in cryogenic cooled vacuum chamber that would be expected to be impervious to electro-magnetic pulses. In slides 20 and 30 the IR detector array appears to blackout. In slides  21 through 28 partial saturation of the detectors’ background signal was observed, significantly reducing the detector responsivity. These slides make me feel uncomfortable. I have an unmet need for reassurance of future nonviolent interaction with UAPs. I request the support for further failure analysis and for development of protocols for remedial measures.</a:t>
            </a:r>
          </a:p>
          <a:p>
            <a:pPr>
              <a:spcBef>
                <a:spcPts val="600"/>
              </a:spcBef>
            </a:pPr>
            <a:r>
              <a:rPr lang="en-US" dirty="0"/>
              <a:t>In slides 31 through 40  high acceleration of the UAP is observed and the UAP appears to harness a loop de loop to increase its acceleration to sub-relativistic speed. This makes me feel optimistic to met the unmet need for propulsion systems that harness the power of gravitation and/or vacuum energy for the wellbeing of humanity.</a:t>
            </a:r>
          </a:p>
          <a:p>
            <a:pPr algn="ctr">
              <a:spcBef>
                <a:spcPts val="600"/>
              </a:spcBef>
            </a:pPr>
            <a:r>
              <a:rPr lang="en-US" dirty="0"/>
              <a:t>-2-</a:t>
            </a:r>
          </a:p>
          <a:p>
            <a:endParaRPr lang="en-US" dirty="0"/>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2A77DFDD-9C9E-4A75-8874-1EBA5F016E18}"/>
              </a:ext>
            </a:extLst>
          </p:cNvPr>
          <p:cNvSpPr>
            <a:spLocks noGrp="1"/>
          </p:cNvSpPr>
          <p:nvPr>
            <p:ph type="sldNum" sz="quarter" idx="12"/>
          </p:nvPr>
        </p:nvSpPr>
        <p:spPr/>
        <p:txBody>
          <a:bodyPr/>
          <a:lstStyle/>
          <a:p>
            <a:fld id="{C4D8820E-9689-4C5E-A235-C0E2B6BA445A}" type="slidenum">
              <a:rPr lang="en-US" smtClean="0"/>
              <a:pPr/>
              <a:t>3</a:t>
            </a:fld>
            <a:endParaRPr lang="en-US" dirty="0"/>
          </a:p>
        </p:txBody>
      </p:sp>
    </p:spTree>
    <p:extLst>
      <p:ext uri="{BB962C8B-B14F-4D97-AF65-F5344CB8AC3E}">
        <p14:creationId xmlns:p14="http://schemas.microsoft.com/office/powerpoint/2010/main" val="13839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260D-02E9-438D-988D-BE7152785D74}"/>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2.28-3</a:t>
            </a:r>
          </a:p>
        </p:txBody>
      </p:sp>
      <p:sp>
        <p:nvSpPr>
          <p:cNvPr id="9" name="Content Placeholder 8">
            <a:extLst>
              <a:ext uri="{FF2B5EF4-FFF2-40B4-BE49-F238E27FC236}">
                <a16:creationId xmlns:a16="http://schemas.microsoft.com/office/drawing/2014/main" id="{78505E3B-A0F0-4534-A920-55C39AFA9F15}"/>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1X</a:t>
            </a:r>
          </a:p>
          <a:p>
            <a:pPr marL="0" indent="0">
              <a:buNone/>
            </a:pPr>
            <a:r>
              <a:rPr lang="en-US" sz="1800" dirty="0"/>
              <a:t>Observations: UAP disappears as sensor background goes black.</a:t>
            </a:r>
          </a:p>
          <a:p>
            <a:pPr marL="0" indent="0">
              <a:buNone/>
            </a:pPr>
            <a:endParaRPr lang="en-US" sz="1800" dirty="0"/>
          </a:p>
        </p:txBody>
      </p:sp>
      <p:pic>
        <p:nvPicPr>
          <p:cNvPr id="5" name="Content Placeholder 4">
            <a:extLst>
              <a:ext uri="{FF2B5EF4-FFF2-40B4-BE49-F238E27FC236}">
                <a16:creationId xmlns:a16="http://schemas.microsoft.com/office/drawing/2014/main" id="{253847AF-65C7-49D5-9C32-6ECC5B3025C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26140" y="10"/>
            <a:ext cx="6978776" cy="6857990"/>
          </a:xfrm>
          <a:prstGeom prst="rect">
            <a:avLst/>
          </a:prstGeom>
          <a:effectLst/>
        </p:spPr>
      </p:pic>
      <p:sp>
        <p:nvSpPr>
          <p:cNvPr id="6" name="Slide Number Placeholder 5">
            <a:extLst>
              <a:ext uri="{FF2B5EF4-FFF2-40B4-BE49-F238E27FC236}">
                <a16:creationId xmlns:a16="http://schemas.microsoft.com/office/drawing/2014/main" id="{72206936-5EBA-409F-97DC-41EFC07BB902}"/>
              </a:ext>
            </a:extLst>
          </p:cNvPr>
          <p:cNvSpPr>
            <a:spLocks noGrp="1"/>
          </p:cNvSpPr>
          <p:nvPr>
            <p:ph type="sldNum" sz="quarter" idx="12"/>
          </p:nvPr>
        </p:nvSpPr>
        <p:spPr/>
        <p:txBody>
          <a:bodyPr/>
          <a:lstStyle/>
          <a:p>
            <a:fld id="{C4D8820E-9689-4C5E-A235-C0E2B6BA445A}" type="slidenum">
              <a:rPr lang="en-US" smtClean="0"/>
              <a:t>30</a:t>
            </a:fld>
            <a:endParaRPr lang="en-US"/>
          </a:p>
        </p:txBody>
      </p:sp>
    </p:spTree>
    <p:extLst>
      <p:ext uri="{BB962C8B-B14F-4D97-AF65-F5344CB8AC3E}">
        <p14:creationId xmlns:p14="http://schemas.microsoft.com/office/powerpoint/2010/main" val="1221196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260D-02E9-438D-988D-BE7152785D74}"/>
              </a:ext>
            </a:extLst>
          </p:cNvPr>
          <p:cNvSpPr>
            <a:spLocks noGrp="1"/>
          </p:cNvSpPr>
          <p:nvPr>
            <p:ph type="title"/>
          </p:nvPr>
        </p:nvSpPr>
        <p:spPr>
          <a:xfrm>
            <a:off x="648929" y="629266"/>
            <a:ext cx="3651467" cy="1676603"/>
          </a:xfrm>
        </p:spPr>
        <p:txBody>
          <a:bodyPr>
            <a:normAutofit fontScale="90000"/>
          </a:bodyPr>
          <a:lstStyle/>
          <a:p>
            <a:r>
              <a:rPr lang="en-US" dirty="0"/>
              <a:t>TTSA/ U.S. Navy Tic Tac Video: T= 2.28-4</a:t>
            </a:r>
          </a:p>
        </p:txBody>
      </p:sp>
      <p:sp>
        <p:nvSpPr>
          <p:cNvPr id="9" name="Content Placeholder 8">
            <a:extLst>
              <a:ext uri="{FF2B5EF4-FFF2-40B4-BE49-F238E27FC236}">
                <a16:creationId xmlns:a16="http://schemas.microsoft.com/office/drawing/2014/main" id="{78505E3B-A0F0-4534-A920-55C39AFA9F15}"/>
              </a:ext>
            </a:extLst>
          </p:cNvPr>
          <p:cNvSpPr>
            <a:spLocks noGrp="1"/>
          </p:cNvSpPr>
          <p:nvPr>
            <p:ph idx="1"/>
          </p:nvPr>
        </p:nvSpPr>
        <p:spPr>
          <a:xfrm>
            <a:off x="648931" y="2438400"/>
            <a:ext cx="3651466" cy="3785419"/>
          </a:xfrm>
        </p:spPr>
        <p:txBody>
          <a:bodyPr>
            <a:normAutofit/>
          </a:bodyPr>
          <a:lstStyle/>
          <a:p>
            <a:pPr marL="0" indent="0">
              <a:buNone/>
            </a:pPr>
            <a:r>
              <a:rPr lang="en-US" sz="1800" dirty="0"/>
              <a:t>Magnification: 1X</a:t>
            </a:r>
          </a:p>
          <a:p>
            <a:pPr marL="0" indent="0">
              <a:buNone/>
            </a:pPr>
            <a:r>
              <a:rPr lang="en-US" sz="1800" dirty="0"/>
              <a:t>Observations: UAP reappears at same size. Dark balloon above UAP. Dark region to  left  of the UAP. Balloon shaped brighter region to right of the UAP and balloon shaped darker region regions to  right of and below the UAP. Sensor background no longer saturated.</a:t>
            </a:r>
          </a:p>
        </p:txBody>
      </p:sp>
      <p:pic>
        <p:nvPicPr>
          <p:cNvPr id="5" name="Content Placeholder 4">
            <a:extLst>
              <a:ext uri="{FF2B5EF4-FFF2-40B4-BE49-F238E27FC236}">
                <a16:creationId xmlns:a16="http://schemas.microsoft.com/office/drawing/2014/main" id="{253847AF-65C7-49D5-9C32-6ECC5B3025C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26140" y="10"/>
            <a:ext cx="6978776" cy="6857990"/>
          </a:xfrm>
          <a:prstGeom prst="rect">
            <a:avLst/>
          </a:prstGeom>
          <a:effectLst/>
        </p:spPr>
      </p:pic>
      <p:sp>
        <p:nvSpPr>
          <p:cNvPr id="6" name="Slide Number Placeholder 5">
            <a:extLst>
              <a:ext uri="{FF2B5EF4-FFF2-40B4-BE49-F238E27FC236}">
                <a16:creationId xmlns:a16="http://schemas.microsoft.com/office/drawing/2014/main" id="{F4A13D01-41C7-462D-AEAC-3B3A144B9132}"/>
              </a:ext>
            </a:extLst>
          </p:cNvPr>
          <p:cNvSpPr>
            <a:spLocks noGrp="1"/>
          </p:cNvSpPr>
          <p:nvPr>
            <p:ph type="sldNum" sz="quarter" idx="12"/>
          </p:nvPr>
        </p:nvSpPr>
        <p:spPr/>
        <p:txBody>
          <a:bodyPr/>
          <a:lstStyle/>
          <a:p>
            <a:fld id="{C4D8820E-9689-4C5E-A235-C0E2B6BA445A}" type="slidenum">
              <a:rPr lang="en-US" smtClean="0"/>
              <a:t>31</a:t>
            </a:fld>
            <a:endParaRPr lang="en-US"/>
          </a:p>
        </p:txBody>
      </p:sp>
    </p:spTree>
    <p:extLst>
      <p:ext uri="{BB962C8B-B14F-4D97-AF65-F5344CB8AC3E}">
        <p14:creationId xmlns:p14="http://schemas.microsoft.com/office/powerpoint/2010/main" val="474495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B9AF-BC09-4484-8C61-293CBC7F16F5}"/>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2.28-5</a:t>
            </a:r>
          </a:p>
        </p:txBody>
      </p:sp>
      <p:sp>
        <p:nvSpPr>
          <p:cNvPr id="3" name="Content Placeholder 8">
            <a:extLst>
              <a:ext uri="{FF2B5EF4-FFF2-40B4-BE49-F238E27FC236}">
                <a16:creationId xmlns:a16="http://schemas.microsoft.com/office/drawing/2014/main" id="{F07EBAA7-E400-4BBE-9C85-3D860E72EDD5}"/>
              </a:ext>
            </a:extLst>
          </p:cNvPr>
          <p:cNvSpPr txBox="1">
            <a:spLocks/>
          </p:cNvSpPr>
          <p:nvPr/>
        </p:nvSpPr>
        <p:spPr>
          <a:xfrm>
            <a:off x="648930" y="2305869"/>
            <a:ext cx="3651466" cy="4038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1X</a:t>
            </a:r>
          </a:p>
          <a:p>
            <a:pPr marL="0" indent="0">
              <a:buNone/>
            </a:pPr>
            <a:r>
              <a:rPr lang="en-US" sz="1800" dirty="0"/>
              <a:t>Observations: UAP turns and moves left rapidly with increased visual length. Dark balloon above UAP turns brighter towards the right and darker towards the left. Dark region to  left  of the UAP brighter region to right of the UAP. UAP appears to enter a loop de loop. Egg shaped dark region to right and below UAP appears.</a:t>
            </a:r>
          </a:p>
          <a:p>
            <a:pPr marL="0" indent="0">
              <a:buNone/>
            </a:pPr>
            <a:r>
              <a:rPr lang="en-US" sz="1800" dirty="0"/>
              <a:t>[See image]</a:t>
            </a:r>
          </a:p>
          <a:p>
            <a:pPr marL="0" indent="0">
              <a:buNone/>
            </a:pPr>
            <a:endParaRPr lang="en-US" sz="1800" dirty="0"/>
          </a:p>
          <a:p>
            <a:pPr marL="0" indent="0">
              <a:buFont typeface="Arial" panose="020B0604020202020204" pitchFamily="34" charset="0"/>
              <a:buNone/>
            </a:pPr>
            <a:endParaRPr lang="en-US" sz="1800" dirty="0"/>
          </a:p>
        </p:txBody>
      </p:sp>
      <p:pic>
        <p:nvPicPr>
          <p:cNvPr id="4" name="Content Placeholder 4">
            <a:extLst>
              <a:ext uri="{FF2B5EF4-FFF2-40B4-BE49-F238E27FC236}">
                <a16:creationId xmlns:a16="http://schemas.microsoft.com/office/drawing/2014/main" id="{C4B374C8-BBAC-4F30-AC71-03A2887E4DE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891660" y="10"/>
            <a:ext cx="7047736" cy="6857990"/>
          </a:xfrm>
          <a:prstGeom prst="rect">
            <a:avLst/>
          </a:prstGeom>
          <a:effectLst/>
        </p:spPr>
      </p:pic>
      <p:pic>
        <p:nvPicPr>
          <p:cNvPr id="7" name="Picture 6">
            <a:extLst>
              <a:ext uri="{FF2B5EF4-FFF2-40B4-BE49-F238E27FC236}">
                <a16:creationId xmlns:a16="http://schemas.microsoft.com/office/drawing/2014/main" id="{1738B4D1-FBDF-4D7B-8D7B-0275F5EDFD2F}"/>
              </a:ext>
            </a:extLst>
          </p:cNvPr>
          <p:cNvPicPr>
            <a:picLocks noChangeAspect="1"/>
          </p:cNvPicPr>
          <p:nvPr/>
        </p:nvPicPr>
        <p:blipFill>
          <a:blip r:embed="rId5"/>
          <a:stretch>
            <a:fillRect/>
          </a:stretch>
        </p:blipFill>
        <p:spPr>
          <a:xfrm rot="10800000">
            <a:off x="1087705" y="5553617"/>
            <a:ext cx="2773914" cy="914400"/>
          </a:xfrm>
          <a:prstGeom prst="rect">
            <a:avLst/>
          </a:prstGeom>
        </p:spPr>
      </p:pic>
      <p:sp>
        <p:nvSpPr>
          <p:cNvPr id="8" name="Slide Number Placeholder 7">
            <a:extLst>
              <a:ext uri="{FF2B5EF4-FFF2-40B4-BE49-F238E27FC236}">
                <a16:creationId xmlns:a16="http://schemas.microsoft.com/office/drawing/2014/main" id="{A6CDF5D0-9C52-4E8A-9FD4-9924D1D71E63}"/>
              </a:ext>
            </a:extLst>
          </p:cNvPr>
          <p:cNvSpPr>
            <a:spLocks noGrp="1"/>
          </p:cNvSpPr>
          <p:nvPr>
            <p:ph type="sldNum" sz="quarter" idx="12"/>
          </p:nvPr>
        </p:nvSpPr>
        <p:spPr/>
        <p:txBody>
          <a:bodyPr/>
          <a:lstStyle/>
          <a:p>
            <a:fld id="{C4D8820E-9689-4C5E-A235-C0E2B6BA445A}" type="slidenum">
              <a:rPr lang="en-US" smtClean="0"/>
              <a:pPr/>
              <a:t>32</a:t>
            </a:fld>
            <a:endParaRPr lang="en-US" dirty="0"/>
          </a:p>
        </p:txBody>
      </p:sp>
    </p:spTree>
    <p:extLst>
      <p:ext uri="{BB962C8B-B14F-4D97-AF65-F5344CB8AC3E}">
        <p14:creationId xmlns:p14="http://schemas.microsoft.com/office/powerpoint/2010/main" val="654650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DFF6-EBF4-4816-9AE5-AC0B7347DD8B}"/>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2.28-6</a:t>
            </a:r>
          </a:p>
        </p:txBody>
      </p:sp>
      <p:sp>
        <p:nvSpPr>
          <p:cNvPr id="3" name="Content Placeholder 8">
            <a:extLst>
              <a:ext uri="{FF2B5EF4-FFF2-40B4-BE49-F238E27FC236}">
                <a16:creationId xmlns:a16="http://schemas.microsoft.com/office/drawing/2014/main" id="{C100D1FF-C61F-4FA6-90E3-4AEFA1EC3559}"/>
              </a:ext>
            </a:extLst>
          </p:cNvPr>
          <p:cNvSpPr txBox="1">
            <a:spLocks/>
          </p:cNvSpPr>
          <p:nvPr/>
        </p:nvSpPr>
        <p:spPr>
          <a:xfrm>
            <a:off x="648931" y="2438400"/>
            <a:ext cx="3651466"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1X</a:t>
            </a:r>
          </a:p>
          <a:p>
            <a:pPr marL="0" indent="0">
              <a:buNone/>
            </a:pPr>
            <a:r>
              <a:rPr lang="en-US" sz="1800" dirty="0"/>
              <a:t>Observations: UAP increased visual length. Dark balloon above UAP. Dark region to  left  of the UAP brighter region to right of the UAP. Egg shaped dark region to right and below UAP. UAP appears to be in a loop de loop. </a:t>
            </a:r>
          </a:p>
          <a:p>
            <a:pPr marL="0" indent="0">
              <a:buFont typeface="Arial" panose="020B0604020202020204" pitchFamily="34" charset="0"/>
              <a:buNone/>
            </a:pPr>
            <a:endParaRPr lang="en-US" sz="1800" dirty="0"/>
          </a:p>
        </p:txBody>
      </p:sp>
      <p:pic>
        <p:nvPicPr>
          <p:cNvPr id="4" name="Content Placeholder 4">
            <a:extLst>
              <a:ext uri="{FF2B5EF4-FFF2-40B4-BE49-F238E27FC236}">
                <a16:creationId xmlns:a16="http://schemas.microsoft.com/office/drawing/2014/main" id="{51E00FC7-1997-4793-82CC-5A3802721F3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2429" y="10"/>
            <a:ext cx="7006198" cy="6857990"/>
          </a:xfrm>
          <a:prstGeom prst="rect">
            <a:avLst/>
          </a:prstGeom>
          <a:effectLst/>
        </p:spPr>
      </p:pic>
      <p:sp>
        <p:nvSpPr>
          <p:cNvPr id="7" name="Slide Number Placeholder 6">
            <a:extLst>
              <a:ext uri="{FF2B5EF4-FFF2-40B4-BE49-F238E27FC236}">
                <a16:creationId xmlns:a16="http://schemas.microsoft.com/office/drawing/2014/main" id="{383E918F-45F2-4F71-9EAC-0F5DB083D0C7}"/>
              </a:ext>
            </a:extLst>
          </p:cNvPr>
          <p:cNvSpPr>
            <a:spLocks noGrp="1"/>
          </p:cNvSpPr>
          <p:nvPr>
            <p:ph type="sldNum" sz="quarter" idx="12"/>
          </p:nvPr>
        </p:nvSpPr>
        <p:spPr/>
        <p:txBody>
          <a:bodyPr/>
          <a:lstStyle/>
          <a:p>
            <a:fld id="{C4D8820E-9689-4C5E-A235-C0E2B6BA445A}" type="slidenum">
              <a:rPr lang="en-US" smtClean="0"/>
              <a:pPr/>
              <a:t>33</a:t>
            </a:fld>
            <a:endParaRPr lang="en-US" dirty="0"/>
          </a:p>
        </p:txBody>
      </p:sp>
    </p:spTree>
    <p:extLst>
      <p:ext uri="{BB962C8B-B14F-4D97-AF65-F5344CB8AC3E}">
        <p14:creationId xmlns:p14="http://schemas.microsoft.com/office/powerpoint/2010/main" val="3102334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9799-2CD9-47E0-8DCF-25BCA08C4BFA}"/>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2.28-7</a:t>
            </a:r>
          </a:p>
        </p:txBody>
      </p:sp>
      <p:sp>
        <p:nvSpPr>
          <p:cNvPr id="3" name="Content Placeholder 8">
            <a:extLst>
              <a:ext uri="{FF2B5EF4-FFF2-40B4-BE49-F238E27FC236}">
                <a16:creationId xmlns:a16="http://schemas.microsoft.com/office/drawing/2014/main" id="{E2774936-C999-4F6E-8362-C94A65AE898A}"/>
              </a:ext>
            </a:extLst>
          </p:cNvPr>
          <p:cNvSpPr txBox="1">
            <a:spLocks/>
          </p:cNvSpPr>
          <p:nvPr/>
        </p:nvSpPr>
        <p:spPr>
          <a:xfrm>
            <a:off x="648931" y="2438400"/>
            <a:ext cx="3651466"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1X</a:t>
            </a:r>
          </a:p>
          <a:p>
            <a:pPr marL="0" indent="0">
              <a:buNone/>
            </a:pPr>
            <a:r>
              <a:rPr lang="en-US" sz="1800" dirty="0"/>
              <a:t>Observations: UAP continues left with increased visual length Dark balloon above UAP turns brighter towards the center and darker towards the edge. Dark region to  left of the UAP brighter region to right of the UAP.  Egg shaped dark region to right and below UAP. UAP appears to be in a loop de loop. </a:t>
            </a:r>
          </a:p>
          <a:p>
            <a:pPr marL="0" indent="0">
              <a:buNone/>
            </a:pPr>
            <a:endParaRPr lang="en-US" sz="1800" dirty="0"/>
          </a:p>
        </p:txBody>
      </p:sp>
      <p:pic>
        <p:nvPicPr>
          <p:cNvPr id="4" name="Content Placeholder 4">
            <a:extLst>
              <a:ext uri="{FF2B5EF4-FFF2-40B4-BE49-F238E27FC236}">
                <a16:creationId xmlns:a16="http://schemas.microsoft.com/office/drawing/2014/main" id="{DEC7C9D2-BDC9-4FEF-8CC3-40C1B034CF9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898610" y="10"/>
            <a:ext cx="7033835" cy="6857990"/>
          </a:xfrm>
          <a:prstGeom prst="rect">
            <a:avLst/>
          </a:prstGeom>
          <a:effectLst/>
        </p:spPr>
      </p:pic>
      <p:sp>
        <p:nvSpPr>
          <p:cNvPr id="7" name="Slide Number Placeholder 6">
            <a:extLst>
              <a:ext uri="{FF2B5EF4-FFF2-40B4-BE49-F238E27FC236}">
                <a16:creationId xmlns:a16="http://schemas.microsoft.com/office/drawing/2014/main" id="{122328FE-6FC2-477E-ACE1-DD467630258B}"/>
              </a:ext>
            </a:extLst>
          </p:cNvPr>
          <p:cNvSpPr>
            <a:spLocks noGrp="1"/>
          </p:cNvSpPr>
          <p:nvPr>
            <p:ph type="sldNum" sz="quarter" idx="12"/>
          </p:nvPr>
        </p:nvSpPr>
        <p:spPr/>
        <p:txBody>
          <a:bodyPr/>
          <a:lstStyle/>
          <a:p>
            <a:fld id="{C4D8820E-9689-4C5E-A235-C0E2B6BA445A}" type="slidenum">
              <a:rPr lang="en-US" smtClean="0"/>
              <a:pPr/>
              <a:t>34</a:t>
            </a:fld>
            <a:endParaRPr lang="en-US" dirty="0"/>
          </a:p>
        </p:txBody>
      </p:sp>
    </p:spTree>
    <p:extLst>
      <p:ext uri="{BB962C8B-B14F-4D97-AF65-F5344CB8AC3E}">
        <p14:creationId xmlns:p14="http://schemas.microsoft.com/office/powerpoint/2010/main" val="3227183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EBA8-EA45-449A-A9CD-9A36E97F5D59}"/>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2.28-8</a:t>
            </a:r>
          </a:p>
        </p:txBody>
      </p:sp>
      <p:sp>
        <p:nvSpPr>
          <p:cNvPr id="3" name="Content Placeholder 8">
            <a:extLst>
              <a:ext uri="{FF2B5EF4-FFF2-40B4-BE49-F238E27FC236}">
                <a16:creationId xmlns:a16="http://schemas.microsoft.com/office/drawing/2014/main" id="{C661268B-1B93-45BF-A65C-EFBA14DF68A2}"/>
              </a:ext>
            </a:extLst>
          </p:cNvPr>
          <p:cNvSpPr txBox="1">
            <a:spLocks/>
          </p:cNvSpPr>
          <p:nvPr/>
        </p:nvSpPr>
        <p:spPr>
          <a:xfrm>
            <a:off x="648931" y="2438400"/>
            <a:ext cx="3748898"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1X</a:t>
            </a:r>
          </a:p>
          <a:p>
            <a:pPr marL="0" indent="0">
              <a:buNone/>
            </a:pPr>
            <a:r>
              <a:rPr lang="en-US" sz="1800" dirty="0"/>
              <a:t>Observations: UAP appears to go down and right slightly with increased visual length. Dark balloon above UAP. Dark region to  left of the UAP brighter region to right of the UAP.  Egg shaped dark region to right and below UAP. UAP appears to be in a loop de loop. </a:t>
            </a:r>
          </a:p>
          <a:p>
            <a:pPr marL="0" indent="0">
              <a:buNone/>
            </a:pPr>
            <a:endParaRPr lang="en-US" sz="1800" dirty="0"/>
          </a:p>
        </p:txBody>
      </p:sp>
      <p:pic>
        <p:nvPicPr>
          <p:cNvPr id="4" name="Content Placeholder 4">
            <a:extLst>
              <a:ext uri="{FF2B5EF4-FFF2-40B4-BE49-F238E27FC236}">
                <a16:creationId xmlns:a16="http://schemas.microsoft.com/office/drawing/2014/main" id="{D497777E-644D-41F8-AC4E-A0B6F9FE4E0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9298" y="10"/>
            <a:ext cx="6992460" cy="6857990"/>
          </a:xfrm>
          <a:prstGeom prst="rect">
            <a:avLst/>
          </a:prstGeom>
          <a:effectLst/>
        </p:spPr>
      </p:pic>
      <p:sp>
        <p:nvSpPr>
          <p:cNvPr id="7" name="Slide Number Placeholder 6">
            <a:extLst>
              <a:ext uri="{FF2B5EF4-FFF2-40B4-BE49-F238E27FC236}">
                <a16:creationId xmlns:a16="http://schemas.microsoft.com/office/drawing/2014/main" id="{9F38E0DD-B321-4711-944F-A2FAC1601955}"/>
              </a:ext>
            </a:extLst>
          </p:cNvPr>
          <p:cNvSpPr>
            <a:spLocks noGrp="1"/>
          </p:cNvSpPr>
          <p:nvPr>
            <p:ph type="sldNum" sz="quarter" idx="12"/>
          </p:nvPr>
        </p:nvSpPr>
        <p:spPr/>
        <p:txBody>
          <a:bodyPr/>
          <a:lstStyle/>
          <a:p>
            <a:fld id="{C4D8820E-9689-4C5E-A235-C0E2B6BA445A}" type="slidenum">
              <a:rPr lang="en-US" smtClean="0"/>
              <a:pPr/>
              <a:t>35</a:t>
            </a:fld>
            <a:endParaRPr lang="en-US" dirty="0"/>
          </a:p>
        </p:txBody>
      </p:sp>
    </p:spTree>
    <p:extLst>
      <p:ext uri="{BB962C8B-B14F-4D97-AF65-F5344CB8AC3E}">
        <p14:creationId xmlns:p14="http://schemas.microsoft.com/office/powerpoint/2010/main" val="3470570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ED0C-1491-4A0A-84FE-578DA41AF039}"/>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2.29-1</a:t>
            </a:r>
          </a:p>
        </p:txBody>
      </p:sp>
      <p:sp>
        <p:nvSpPr>
          <p:cNvPr id="3" name="Content Placeholder 8">
            <a:extLst>
              <a:ext uri="{FF2B5EF4-FFF2-40B4-BE49-F238E27FC236}">
                <a16:creationId xmlns:a16="http://schemas.microsoft.com/office/drawing/2014/main" id="{B155DF19-A2A2-4228-96EC-6EA502825802}"/>
              </a:ext>
            </a:extLst>
          </p:cNvPr>
          <p:cNvSpPr txBox="1">
            <a:spLocks/>
          </p:cNvSpPr>
          <p:nvPr/>
        </p:nvSpPr>
        <p:spPr>
          <a:xfrm>
            <a:off x="648931" y="2411896"/>
            <a:ext cx="3651466"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1X</a:t>
            </a:r>
          </a:p>
          <a:p>
            <a:pPr marL="0" indent="0">
              <a:buNone/>
            </a:pPr>
            <a:r>
              <a:rPr lang="en-US" sz="1800" dirty="0"/>
              <a:t>Observations: UAP continues left with 2X increased visual length. Dark balloon above UAP is gone. Dark region to  left of the UAP brighter region to right of the UAP. UAP appears to be entering into another loop de loop. </a:t>
            </a:r>
          </a:p>
        </p:txBody>
      </p:sp>
      <p:pic>
        <p:nvPicPr>
          <p:cNvPr id="4" name="Content Placeholder 4">
            <a:extLst>
              <a:ext uri="{FF2B5EF4-FFF2-40B4-BE49-F238E27FC236}">
                <a16:creationId xmlns:a16="http://schemas.microsoft.com/office/drawing/2014/main" id="{ECB58531-0E0C-470A-B9F7-5883BC822F8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39744" y="10"/>
            <a:ext cx="6951568" cy="6857990"/>
          </a:xfrm>
          <a:prstGeom prst="rect">
            <a:avLst/>
          </a:prstGeom>
          <a:effectLst/>
        </p:spPr>
      </p:pic>
      <p:sp>
        <p:nvSpPr>
          <p:cNvPr id="7" name="Slide Number Placeholder 6">
            <a:extLst>
              <a:ext uri="{FF2B5EF4-FFF2-40B4-BE49-F238E27FC236}">
                <a16:creationId xmlns:a16="http://schemas.microsoft.com/office/drawing/2014/main" id="{C9CEF38C-D7E8-4FF3-B576-23709DDD7024}"/>
              </a:ext>
            </a:extLst>
          </p:cNvPr>
          <p:cNvSpPr>
            <a:spLocks noGrp="1"/>
          </p:cNvSpPr>
          <p:nvPr>
            <p:ph type="sldNum" sz="quarter" idx="12"/>
          </p:nvPr>
        </p:nvSpPr>
        <p:spPr/>
        <p:txBody>
          <a:bodyPr/>
          <a:lstStyle/>
          <a:p>
            <a:fld id="{C4D8820E-9689-4C5E-A235-C0E2B6BA445A}" type="slidenum">
              <a:rPr lang="en-US" smtClean="0"/>
              <a:pPr/>
              <a:t>36</a:t>
            </a:fld>
            <a:endParaRPr lang="en-US" dirty="0"/>
          </a:p>
        </p:txBody>
      </p:sp>
    </p:spTree>
    <p:extLst>
      <p:ext uri="{BB962C8B-B14F-4D97-AF65-F5344CB8AC3E}">
        <p14:creationId xmlns:p14="http://schemas.microsoft.com/office/powerpoint/2010/main" val="3914099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4C2-8AC7-4EC1-92B4-0D3DEC5284AB}"/>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2.29-2</a:t>
            </a:r>
          </a:p>
        </p:txBody>
      </p:sp>
      <p:sp>
        <p:nvSpPr>
          <p:cNvPr id="3" name="Content Placeholder 8">
            <a:extLst>
              <a:ext uri="{FF2B5EF4-FFF2-40B4-BE49-F238E27FC236}">
                <a16:creationId xmlns:a16="http://schemas.microsoft.com/office/drawing/2014/main" id="{06D0E2CE-64FE-4924-B732-10038AEAE025}"/>
              </a:ext>
            </a:extLst>
          </p:cNvPr>
          <p:cNvSpPr txBox="1">
            <a:spLocks/>
          </p:cNvSpPr>
          <p:nvPr/>
        </p:nvSpPr>
        <p:spPr>
          <a:xfrm>
            <a:off x="648931" y="2438400"/>
            <a:ext cx="3651466"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2X</a:t>
            </a:r>
          </a:p>
          <a:p>
            <a:pPr marL="0" indent="0">
              <a:buNone/>
            </a:pPr>
            <a:r>
              <a:rPr lang="en-US" sz="1800" dirty="0"/>
              <a:t>Observations: UAP continues left with 2X increased visual length and down slightly appearing to be turning. Dark balloon above UAP is gone. Dark region to  left of the UAP brighter region to right of the UAP. UAP appears to be in a loop de loop. </a:t>
            </a:r>
          </a:p>
          <a:p>
            <a:pPr marL="0" indent="0">
              <a:buFont typeface="Arial" panose="020B0604020202020204" pitchFamily="34" charset="0"/>
              <a:buNone/>
            </a:pPr>
            <a:endParaRPr lang="en-US" sz="1800" dirty="0"/>
          </a:p>
        </p:txBody>
      </p:sp>
      <p:pic>
        <p:nvPicPr>
          <p:cNvPr id="4" name="Content Placeholder 4">
            <a:extLst>
              <a:ext uri="{FF2B5EF4-FFF2-40B4-BE49-F238E27FC236}">
                <a16:creationId xmlns:a16="http://schemas.microsoft.com/office/drawing/2014/main" id="{EB7B2D8B-0998-4593-A2FF-5A881333E43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9298" y="10"/>
            <a:ext cx="6992460" cy="6857990"/>
          </a:xfrm>
          <a:prstGeom prst="rect">
            <a:avLst/>
          </a:prstGeom>
          <a:effectLst/>
        </p:spPr>
      </p:pic>
      <p:sp>
        <p:nvSpPr>
          <p:cNvPr id="7" name="Slide Number Placeholder 6">
            <a:extLst>
              <a:ext uri="{FF2B5EF4-FFF2-40B4-BE49-F238E27FC236}">
                <a16:creationId xmlns:a16="http://schemas.microsoft.com/office/drawing/2014/main" id="{3D156F4A-B85E-4EDA-9FD2-66BA0C5EE98B}"/>
              </a:ext>
            </a:extLst>
          </p:cNvPr>
          <p:cNvSpPr>
            <a:spLocks noGrp="1"/>
          </p:cNvSpPr>
          <p:nvPr>
            <p:ph type="sldNum" sz="quarter" idx="12"/>
          </p:nvPr>
        </p:nvSpPr>
        <p:spPr/>
        <p:txBody>
          <a:bodyPr/>
          <a:lstStyle/>
          <a:p>
            <a:fld id="{C4D8820E-9689-4C5E-A235-C0E2B6BA445A}" type="slidenum">
              <a:rPr lang="en-US" smtClean="0"/>
              <a:pPr/>
              <a:t>37</a:t>
            </a:fld>
            <a:endParaRPr lang="en-US" dirty="0"/>
          </a:p>
        </p:txBody>
      </p:sp>
    </p:spTree>
    <p:extLst>
      <p:ext uri="{BB962C8B-B14F-4D97-AF65-F5344CB8AC3E}">
        <p14:creationId xmlns:p14="http://schemas.microsoft.com/office/powerpoint/2010/main" val="413680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1051-868E-44F9-9519-62998C98CA2D}"/>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2.29-3</a:t>
            </a:r>
          </a:p>
        </p:txBody>
      </p:sp>
      <p:sp>
        <p:nvSpPr>
          <p:cNvPr id="3" name="Content Placeholder 8">
            <a:extLst>
              <a:ext uri="{FF2B5EF4-FFF2-40B4-BE49-F238E27FC236}">
                <a16:creationId xmlns:a16="http://schemas.microsoft.com/office/drawing/2014/main" id="{9C531240-B329-4C8A-A4B4-AB0B754397DC}"/>
              </a:ext>
            </a:extLst>
          </p:cNvPr>
          <p:cNvSpPr txBox="1">
            <a:spLocks/>
          </p:cNvSpPr>
          <p:nvPr/>
        </p:nvSpPr>
        <p:spPr>
          <a:xfrm>
            <a:off x="648931" y="2438400"/>
            <a:ext cx="3651466"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2X</a:t>
            </a:r>
          </a:p>
          <a:p>
            <a:pPr marL="0" indent="0">
              <a:buNone/>
            </a:pPr>
            <a:r>
              <a:rPr lang="en-US" sz="1800" dirty="0"/>
              <a:t>Observations: UAP continues left with increased visual length and up slightly appearing to be turning. UAP appears to be in a loop de loop.</a:t>
            </a:r>
          </a:p>
          <a:p>
            <a:pPr marL="0" indent="0">
              <a:buNone/>
            </a:pPr>
            <a:r>
              <a:rPr lang="en-US" sz="1800" dirty="0"/>
              <a:t> </a:t>
            </a:r>
          </a:p>
        </p:txBody>
      </p:sp>
      <p:pic>
        <p:nvPicPr>
          <p:cNvPr id="4" name="Content Placeholder 4">
            <a:extLst>
              <a:ext uri="{FF2B5EF4-FFF2-40B4-BE49-F238E27FC236}">
                <a16:creationId xmlns:a16="http://schemas.microsoft.com/office/drawing/2014/main" id="{5DE1173B-7B98-4FAB-9E00-2852E5AF8C9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9298" y="10"/>
            <a:ext cx="6992460" cy="6857990"/>
          </a:xfrm>
          <a:prstGeom prst="rect">
            <a:avLst/>
          </a:prstGeom>
          <a:effectLst/>
        </p:spPr>
      </p:pic>
      <p:sp>
        <p:nvSpPr>
          <p:cNvPr id="7" name="Slide Number Placeholder 6">
            <a:extLst>
              <a:ext uri="{FF2B5EF4-FFF2-40B4-BE49-F238E27FC236}">
                <a16:creationId xmlns:a16="http://schemas.microsoft.com/office/drawing/2014/main" id="{4FE84932-89DE-4A88-A0E5-5ECF21A046F7}"/>
              </a:ext>
            </a:extLst>
          </p:cNvPr>
          <p:cNvSpPr>
            <a:spLocks noGrp="1"/>
          </p:cNvSpPr>
          <p:nvPr>
            <p:ph type="sldNum" sz="quarter" idx="12"/>
          </p:nvPr>
        </p:nvSpPr>
        <p:spPr/>
        <p:txBody>
          <a:bodyPr/>
          <a:lstStyle/>
          <a:p>
            <a:fld id="{C4D8820E-9689-4C5E-A235-C0E2B6BA445A}" type="slidenum">
              <a:rPr lang="en-US" smtClean="0"/>
              <a:pPr/>
              <a:t>38</a:t>
            </a:fld>
            <a:endParaRPr lang="en-US" dirty="0"/>
          </a:p>
        </p:txBody>
      </p:sp>
    </p:spTree>
    <p:extLst>
      <p:ext uri="{BB962C8B-B14F-4D97-AF65-F5344CB8AC3E}">
        <p14:creationId xmlns:p14="http://schemas.microsoft.com/office/powerpoint/2010/main" val="3094673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5326-8F50-466D-AF55-10B84EBC7FB6}"/>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2.29-4</a:t>
            </a:r>
          </a:p>
        </p:txBody>
      </p:sp>
      <p:sp>
        <p:nvSpPr>
          <p:cNvPr id="3" name="Content Placeholder 8">
            <a:extLst>
              <a:ext uri="{FF2B5EF4-FFF2-40B4-BE49-F238E27FC236}">
                <a16:creationId xmlns:a16="http://schemas.microsoft.com/office/drawing/2014/main" id="{2B9896D4-53E4-463C-9EDA-DCD66ADA58BD}"/>
              </a:ext>
            </a:extLst>
          </p:cNvPr>
          <p:cNvSpPr txBox="1">
            <a:spLocks/>
          </p:cNvSpPr>
          <p:nvPr/>
        </p:nvSpPr>
        <p:spPr>
          <a:xfrm>
            <a:off x="648931" y="2438400"/>
            <a:ext cx="3651466"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2X</a:t>
            </a:r>
          </a:p>
          <a:p>
            <a:pPr marL="0" indent="0">
              <a:buNone/>
            </a:pPr>
            <a:r>
              <a:rPr lang="en-US" sz="1800" dirty="0"/>
              <a:t>Observations: UAP continues left with increased visual length and to be turning away from the IR sensor. UAP appears to be in a loop de loop.</a:t>
            </a:r>
          </a:p>
          <a:p>
            <a:pPr marL="0" indent="0">
              <a:buFont typeface="Arial" panose="020B0604020202020204" pitchFamily="34" charset="0"/>
              <a:buNone/>
            </a:pPr>
            <a:endParaRPr lang="en-US" sz="1800" dirty="0"/>
          </a:p>
        </p:txBody>
      </p:sp>
      <p:pic>
        <p:nvPicPr>
          <p:cNvPr id="4" name="Content Placeholder 4">
            <a:extLst>
              <a:ext uri="{FF2B5EF4-FFF2-40B4-BE49-F238E27FC236}">
                <a16:creationId xmlns:a16="http://schemas.microsoft.com/office/drawing/2014/main" id="{3D17C8A8-771F-470F-88BF-5B000A0CC5A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12429" y="10"/>
            <a:ext cx="7006198" cy="6857990"/>
          </a:xfrm>
          <a:prstGeom prst="rect">
            <a:avLst/>
          </a:prstGeom>
          <a:effectLst/>
        </p:spPr>
      </p:pic>
      <p:sp>
        <p:nvSpPr>
          <p:cNvPr id="7" name="Slide Number Placeholder 6">
            <a:extLst>
              <a:ext uri="{FF2B5EF4-FFF2-40B4-BE49-F238E27FC236}">
                <a16:creationId xmlns:a16="http://schemas.microsoft.com/office/drawing/2014/main" id="{5586B9BE-8943-4A35-B794-AC95CC4FC491}"/>
              </a:ext>
            </a:extLst>
          </p:cNvPr>
          <p:cNvSpPr>
            <a:spLocks noGrp="1"/>
          </p:cNvSpPr>
          <p:nvPr>
            <p:ph type="sldNum" sz="quarter" idx="12"/>
          </p:nvPr>
        </p:nvSpPr>
        <p:spPr/>
        <p:txBody>
          <a:bodyPr/>
          <a:lstStyle/>
          <a:p>
            <a:fld id="{C4D8820E-9689-4C5E-A235-C0E2B6BA445A}" type="slidenum">
              <a:rPr lang="en-US" smtClean="0"/>
              <a:pPr/>
              <a:t>39</a:t>
            </a:fld>
            <a:endParaRPr lang="en-US" dirty="0"/>
          </a:p>
        </p:txBody>
      </p:sp>
    </p:spTree>
    <p:extLst>
      <p:ext uri="{BB962C8B-B14F-4D97-AF65-F5344CB8AC3E}">
        <p14:creationId xmlns:p14="http://schemas.microsoft.com/office/powerpoint/2010/main" val="175371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40898-2D85-41D4-AD91-41FB4D80C7B7}"/>
              </a:ext>
            </a:extLst>
          </p:cNvPr>
          <p:cNvSpPr txBox="1"/>
          <p:nvPr/>
        </p:nvSpPr>
        <p:spPr>
          <a:xfrm>
            <a:off x="794656" y="337457"/>
            <a:ext cx="10840753" cy="7294305"/>
          </a:xfrm>
          <a:prstGeom prst="rect">
            <a:avLst/>
          </a:prstGeom>
          <a:noFill/>
        </p:spPr>
        <p:txBody>
          <a:bodyPr wrap="square" rtlCol="0">
            <a:spAutoFit/>
          </a:bodyPr>
          <a:lstStyle/>
          <a:p>
            <a:r>
              <a:rPr lang="en-US" b="1" dirty="0"/>
              <a:t>Qualifications: Job experiences</a:t>
            </a:r>
          </a:p>
          <a:p>
            <a:r>
              <a:rPr lang="en-US" dirty="0"/>
              <a:t>SANTA BARBARA RESEARCH CENTER, Goleta, CA	1982 - 1991</a:t>
            </a:r>
          </a:p>
          <a:p>
            <a:r>
              <a:rPr lang="en-US" dirty="0"/>
              <a:t>Senior Development Engineer, monitored and improved IR-detector fabrication process for a subsidiary of Hughes Aircraft Co. Developed software for the analysis of data collected from automated data acquisition systems. Clearance – SECRET</a:t>
            </a:r>
          </a:p>
          <a:p>
            <a:r>
              <a:rPr lang="en-US" dirty="0"/>
              <a:t>QUALIFIED PARTS LABORATORY, Santa Clara, CA	1993 - 1996</a:t>
            </a:r>
          </a:p>
          <a:p>
            <a:r>
              <a:rPr lang="en-US" dirty="0"/>
              <a:t>Test Engineer, Electronics Characterization, Supervised environmental laboratory to ensure accurate testing and test component development. Developed electronic device characterization test fixtures for QML certified company specializing in qualifying parts for government, industrial and space applications. Preparation of test plans according to specific military application e.g. MIL-STD-883, 202, etc.</a:t>
            </a:r>
          </a:p>
          <a:p>
            <a:r>
              <a:rPr lang="en-US" dirty="0"/>
              <a:t>Clearance – SECRET</a:t>
            </a:r>
          </a:p>
          <a:p>
            <a:r>
              <a:rPr lang="en-US" dirty="0"/>
              <a:t>PHASE METRICS, Fremont, CA	1996 - 1998</a:t>
            </a:r>
          </a:p>
          <a:p>
            <a:r>
              <a:rPr lang="en-US" dirty="0"/>
              <a:t>Engineer/Scientist, Customer Support and Standards</a:t>
            </a:r>
          </a:p>
          <a:p>
            <a:r>
              <a:rPr lang="en-US" dirty="0"/>
              <a:t>Served as key member of team performing quality control to new products of a supplier of hard disk testing equipment such as media certifiers, fly height testers, and optical inspection equipment. Designed and fabricated testing standards for application on magnetic media, utilized for certification, glide, and optical inspection.</a:t>
            </a:r>
          </a:p>
          <a:p>
            <a:endParaRPr lang="en-US" b="1" dirty="0"/>
          </a:p>
          <a:p>
            <a:r>
              <a:rPr lang="en-US" b="1" dirty="0"/>
              <a:t>Qualifications: Patents</a:t>
            </a:r>
          </a:p>
          <a:p>
            <a:r>
              <a:rPr lang="en-US" b="1" dirty="0"/>
              <a:t>US5086328A (1992) </a:t>
            </a:r>
            <a:r>
              <a:rPr lang="en-US" dirty="0"/>
              <a:t>- </a:t>
            </a:r>
            <a:r>
              <a:rPr lang="en-US" i="1" dirty="0"/>
              <a:t>Photo-anodic oxide surface passivation for semiconductors  </a:t>
            </a:r>
          </a:p>
          <a:p>
            <a:r>
              <a:rPr lang="en-US" b="1" dirty="0"/>
              <a:t>US20140170624A1 (2016) - </a:t>
            </a:r>
            <a:r>
              <a:rPr lang="en-US" i="1" dirty="0"/>
              <a:t>Device and method to produce gravitomagnetic induction, mass spin-valve or gravitational rectifier</a:t>
            </a:r>
            <a:r>
              <a:rPr lang="en-US" dirty="0"/>
              <a:t> </a:t>
            </a:r>
          </a:p>
          <a:p>
            <a:r>
              <a:rPr lang="en-US" b="1" dirty="0"/>
              <a:t>US10177690B2 (2019) </a:t>
            </a:r>
            <a:r>
              <a:rPr lang="en-US" dirty="0"/>
              <a:t>- </a:t>
            </a:r>
            <a:r>
              <a:rPr lang="en-US" i="1" dirty="0"/>
              <a:t>Device and method to generate and capture of gravito-magnetic energy</a:t>
            </a:r>
            <a:endParaRPr lang="en-US" dirty="0"/>
          </a:p>
          <a:p>
            <a:r>
              <a:rPr lang="en-US" dirty="0"/>
              <a:t> </a:t>
            </a:r>
          </a:p>
          <a:p>
            <a:endParaRPr lang="en-US" dirty="0"/>
          </a:p>
          <a:p>
            <a:endParaRPr lang="en-US" dirty="0"/>
          </a:p>
        </p:txBody>
      </p:sp>
      <p:sp>
        <p:nvSpPr>
          <p:cNvPr id="5" name="Slide Number Placeholder 4">
            <a:extLst>
              <a:ext uri="{FF2B5EF4-FFF2-40B4-BE49-F238E27FC236}">
                <a16:creationId xmlns:a16="http://schemas.microsoft.com/office/drawing/2014/main" id="{8D2AB129-3948-4347-9793-2F3AD054B0FA}"/>
              </a:ext>
            </a:extLst>
          </p:cNvPr>
          <p:cNvSpPr>
            <a:spLocks noGrp="1"/>
          </p:cNvSpPr>
          <p:nvPr>
            <p:ph type="sldNum" sz="quarter" idx="12"/>
          </p:nvPr>
        </p:nvSpPr>
        <p:spPr/>
        <p:txBody>
          <a:bodyPr/>
          <a:lstStyle/>
          <a:p>
            <a:fld id="{C4D8820E-9689-4C5E-A235-C0E2B6BA445A}" type="slidenum">
              <a:rPr lang="en-US" smtClean="0"/>
              <a:pPr/>
              <a:t>4</a:t>
            </a:fld>
            <a:endParaRPr lang="en-US" dirty="0"/>
          </a:p>
        </p:txBody>
      </p:sp>
    </p:spTree>
    <p:extLst>
      <p:ext uri="{BB962C8B-B14F-4D97-AF65-F5344CB8AC3E}">
        <p14:creationId xmlns:p14="http://schemas.microsoft.com/office/powerpoint/2010/main" val="1017628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2A92-9185-4BBB-9916-90956E35C98F}"/>
              </a:ext>
            </a:extLst>
          </p:cNvPr>
          <p:cNvSpPr txBox="1">
            <a:spLocks/>
          </p:cNvSpPr>
          <p:nvPr/>
        </p:nvSpPr>
        <p:spPr>
          <a:xfrm>
            <a:off x="648929" y="629266"/>
            <a:ext cx="3651467"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TTSA/ U.S. Navy Tic Tac Video: T= 2.29-5</a:t>
            </a:r>
          </a:p>
        </p:txBody>
      </p:sp>
      <p:sp>
        <p:nvSpPr>
          <p:cNvPr id="3" name="Content Placeholder 8">
            <a:extLst>
              <a:ext uri="{FF2B5EF4-FFF2-40B4-BE49-F238E27FC236}">
                <a16:creationId xmlns:a16="http://schemas.microsoft.com/office/drawing/2014/main" id="{2F153F82-62E2-4A3C-B103-147D365376B7}"/>
              </a:ext>
            </a:extLst>
          </p:cNvPr>
          <p:cNvSpPr txBox="1">
            <a:spLocks/>
          </p:cNvSpPr>
          <p:nvPr/>
        </p:nvSpPr>
        <p:spPr>
          <a:xfrm>
            <a:off x="648931" y="2438400"/>
            <a:ext cx="3651466" cy="3785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Magnification: 2X</a:t>
            </a:r>
          </a:p>
          <a:p>
            <a:pPr marL="0" indent="0">
              <a:buNone/>
            </a:pPr>
            <a:r>
              <a:rPr lang="en-US" sz="1800" dirty="0"/>
              <a:t>Observations: UAP continues left with increased visual length and to be turning away from the IR sensor. UAP appears to be in a loop de loop.</a:t>
            </a:r>
          </a:p>
          <a:p>
            <a:pPr marL="0" indent="0">
              <a:buFont typeface="Arial" panose="020B0604020202020204" pitchFamily="34" charset="0"/>
              <a:buNone/>
            </a:pPr>
            <a:endParaRPr lang="en-US" sz="1800" dirty="0"/>
          </a:p>
        </p:txBody>
      </p:sp>
      <p:pic>
        <p:nvPicPr>
          <p:cNvPr id="4" name="Content Placeholder 4">
            <a:extLst>
              <a:ext uri="{FF2B5EF4-FFF2-40B4-BE49-F238E27FC236}">
                <a16:creationId xmlns:a16="http://schemas.microsoft.com/office/drawing/2014/main" id="{885E7215-8553-49B3-B318-7CBF19591C2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26140" y="10"/>
            <a:ext cx="6978776" cy="6857990"/>
          </a:xfrm>
          <a:prstGeom prst="rect">
            <a:avLst/>
          </a:prstGeom>
          <a:effectLst/>
        </p:spPr>
      </p:pic>
      <p:sp>
        <p:nvSpPr>
          <p:cNvPr id="7" name="Slide Number Placeholder 6">
            <a:extLst>
              <a:ext uri="{FF2B5EF4-FFF2-40B4-BE49-F238E27FC236}">
                <a16:creationId xmlns:a16="http://schemas.microsoft.com/office/drawing/2014/main" id="{46468496-6961-416F-9C96-D026AD0F7D47}"/>
              </a:ext>
            </a:extLst>
          </p:cNvPr>
          <p:cNvSpPr>
            <a:spLocks noGrp="1"/>
          </p:cNvSpPr>
          <p:nvPr>
            <p:ph type="sldNum" sz="quarter" idx="12"/>
          </p:nvPr>
        </p:nvSpPr>
        <p:spPr/>
        <p:txBody>
          <a:bodyPr/>
          <a:lstStyle/>
          <a:p>
            <a:fld id="{C4D8820E-9689-4C5E-A235-C0E2B6BA445A}" type="slidenum">
              <a:rPr lang="en-US" smtClean="0"/>
              <a:pPr/>
              <a:t>40</a:t>
            </a:fld>
            <a:endParaRPr lang="en-US" dirty="0"/>
          </a:p>
        </p:txBody>
      </p:sp>
    </p:spTree>
    <p:extLst>
      <p:ext uri="{BB962C8B-B14F-4D97-AF65-F5344CB8AC3E}">
        <p14:creationId xmlns:p14="http://schemas.microsoft.com/office/powerpoint/2010/main" val="410427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7E50A8-3AC3-43F2-B694-5C375D657CC7}"/>
              </a:ext>
            </a:extLst>
          </p:cNvPr>
          <p:cNvSpPr/>
          <p:nvPr/>
        </p:nvSpPr>
        <p:spPr>
          <a:xfrm>
            <a:off x="914400" y="1028343"/>
            <a:ext cx="10995949" cy="4801314"/>
          </a:xfrm>
          <a:prstGeom prst="rect">
            <a:avLst/>
          </a:prstGeom>
        </p:spPr>
        <p:txBody>
          <a:bodyPr wrap="square">
            <a:spAutoFit/>
          </a:bodyPr>
          <a:lstStyle/>
          <a:p>
            <a:r>
              <a:rPr lang="en-US" b="1" dirty="0"/>
              <a:t>Qualifications: Technical Publications</a:t>
            </a:r>
          </a:p>
          <a:p>
            <a:r>
              <a:rPr lang="en-US" dirty="0"/>
              <a:t>M.E. Boyd, Advantages of stereotactic radiosurgery (SRS) over other radiotherapy techniques, The International Society for Optical Engineering Proceedings of SPIE, Photonic Therapeutics and Diagnostics, 22 January 2005, Vol. 5686, pp. 291-300</a:t>
            </a:r>
          </a:p>
          <a:p>
            <a:r>
              <a:rPr lang="en-US" dirty="0"/>
              <a:t>M.E. Boyd, </a:t>
            </a:r>
            <a:r>
              <a:rPr lang="en-US" dirty="0" err="1"/>
              <a:t>Xiaopeng</a:t>
            </a:r>
            <a:r>
              <a:rPr lang="en-US" dirty="0"/>
              <a:t> Xu, MR Glide Inspection for Hard Disk Defect Detection, The International Society for Optical Engineering Proceedings of SPIE, Surface Characterization for Computer Disks, Wafers, and Flat Panel Displays, 28 January 1999, Vol. 3619, pp53. http://www.calfree.com/SPIEdoc.html </a:t>
            </a:r>
          </a:p>
          <a:p>
            <a:r>
              <a:rPr lang="en-US" dirty="0"/>
              <a:t>M.E. Boyd, </a:t>
            </a:r>
            <a:r>
              <a:rPr lang="en-US" dirty="0" err="1"/>
              <a:t>Xiaopeng</a:t>
            </a:r>
            <a:r>
              <a:rPr lang="en-US" dirty="0"/>
              <a:t> Xu, and Brian Vu. A Study of MR Glide Signals Using Precision Defects, IDEMA Insight on Emerging Technologies, September/October 1998 Vol. XI, No.5, pp7.</a:t>
            </a:r>
          </a:p>
          <a:p>
            <a:r>
              <a:rPr lang="en-US" dirty="0"/>
              <a:t>S.M. Johnson, D.R. </a:t>
            </a:r>
            <a:r>
              <a:rPr lang="en-US" dirty="0" err="1"/>
              <a:t>Rhiger</a:t>
            </a:r>
            <a:r>
              <a:rPr lang="en-US" dirty="0"/>
              <a:t>, J.P. </a:t>
            </a:r>
            <a:r>
              <a:rPr lang="en-US" dirty="0" err="1"/>
              <a:t>Rosbeck</a:t>
            </a:r>
            <a:r>
              <a:rPr lang="en-US" dirty="0"/>
              <a:t>, J.M. Paterson, S.M. Taylor, M.E. Boyd. Effects of Dislocations on Performance of LWIR Hg1-xCdxTe PV Detectors, Proceedings of the IRIS Specialty Group on Infrared Detectors National Institute of Standards and Technology, August 13, 1991 (Best Paper Award).</a:t>
            </a:r>
          </a:p>
          <a:p>
            <a:r>
              <a:rPr lang="en-US" dirty="0"/>
              <a:t>M.E. Boyd, E.L. </a:t>
            </a:r>
            <a:r>
              <a:rPr lang="en-US" dirty="0" err="1"/>
              <a:t>Divita</a:t>
            </a:r>
            <a:r>
              <a:rPr lang="en-US" dirty="0"/>
              <a:t>, M. Holtzman, B. </a:t>
            </a:r>
            <a:r>
              <a:rPr lang="en-US" dirty="0" err="1"/>
              <a:t>Baumgratz</a:t>
            </a:r>
            <a:r>
              <a:rPr lang="en-US" dirty="0"/>
              <a:t>, The Effects of Total Dose Gamma Radiation on Tolerant </a:t>
            </a:r>
            <a:r>
              <a:rPr lang="en-US" dirty="0" err="1"/>
              <a:t>InSb</a:t>
            </a:r>
            <a:r>
              <a:rPr lang="en-US" dirty="0"/>
              <a:t> Device Characteristics, Proceedings of the IRIS Specialty Group on Infrared Detectors National Institute of Standards and Technology, 1988 Vol. II pp103-204.</a:t>
            </a:r>
          </a:p>
          <a:p>
            <a:r>
              <a:rPr lang="en-US" dirty="0"/>
              <a:t>C.E. Jones, M.E. Boyd, W.H. Kunkel, S. </a:t>
            </a:r>
            <a:r>
              <a:rPr lang="en-US" dirty="0" err="1"/>
              <a:t>Perkowitz</a:t>
            </a:r>
            <a:r>
              <a:rPr lang="en-US" dirty="0"/>
              <a:t>, R. Braunstein, Noncontact electrical characterization of Hg1-xCdxTe, Journal of Vacuum Science Technology, A (4), Jul/Aug 1986 pp2056-2060</a:t>
            </a:r>
          </a:p>
        </p:txBody>
      </p:sp>
      <p:sp>
        <p:nvSpPr>
          <p:cNvPr id="5" name="Slide Number Placeholder 4">
            <a:extLst>
              <a:ext uri="{FF2B5EF4-FFF2-40B4-BE49-F238E27FC236}">
                <a16:creationId xmlns:a16="http://schemas.microsoft.com/office/drawing/2014/main" id="{2F0CAAAE-80B4-4F6C-AEE5-39A8B657F007}"/>
              </a:ext>
            </a:extLst>
          </p:cNvPr>
          <p:cNvSpPr>
            <a:spLocks noGrp="1"/>
          </p:cNvSpPr>
          <p:nvPr>
            <p:ph type="sldNum" sz="quarter" idx="12"/>
          </p:nvPr>
        </p:nvSpPr>
        <p:spPr/>
        <p:txBody>
          <a:bodyPr/>
          <a:lstStyle/>
          <a:p>
            <a:fld id="{C4D8820E-9689-4C5E-A235-C0E2B6BA445A}" type="slidenum">
              <a:rPr lang="en-US" smtClean="0"/>
              <a:pPr/>
              <a:t>5</a:t>
            </a:fld>
            <a:endParaRPr lang="en-US" dirty="0"/>
          </a:p>
        </p:txBody>
      </p:sp>
    </p:spTree>
    <p:extLst>
      <p:ext uri="{BB962C8B-B14F-4D97-AF65-F5344CB8AC3E}">
        <p14:creationId xmlns:p14="http://schemas.microsoft.com/office/powerpoint/2010/main" val="390197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86AD8-CC5C-4B18-9695-4636EDA78F21}"/>
              </a:ext>
            </a:extLst>
          </p:cNvPr>
          <p:cNvSpPr>
            <a:spLocks noGrp="1"/>
          </p:cNvSpPr>
          <p:nvPr>
            <p:ph type="title"/>
          </p:nvPr>
        </p:nvSpPr>
        <p:spPr>
          <a:xfrm>
            <a:off x="643468" y="623392"/>
            <a:ext cx="3363974" cy="1607060"/>
          </a:xfrm>
          <a:noFill/>
          <a:ln w="19050">
            <a:solidFill>
              <a:schemeClr val="tx1"/>
            </a:solidFill>
          </a:ln>
        </p:spPr>
        <p:txBody>
          <a:bodyPr wrap="square" anchor="ctr">
            <a:noAutofit/>
          </a:bodyPr>
          <a:lstStyle/>
          <a:p>
            <a:pPr algn="ctr"/>
            <a:r>
              <a:rPr lang="en-US" sz="1800" b="1" dirty="0"/>
              <a:t>H. E. Puthuff, “Advanced space propulsion based on vacuum (spacetime metric) engineering,” Jour. Brit. Interplanetary Soc. 63 (3), 82-89 (2010).  </a:t>
            </a:r>
          </a:p>
        </p:txBody>
      </p:sp>
      <p:sp>
        <p:nvSpPr>
          <p:cNvPr id="66" name="Content Placeholder 65">
            <a:extLst>
              <a:ext uri="{FF2B5EF4-FFF2-40B4-BE49-F238E27FC236}">
                <a16:creationId xmlns:a16="http://schemas.microsoft.com/office/drawing/2014/main" id="{579DC11B-86DB-4462-9B04-F2C8B981ACD1}"/>
              </a:ext>
            </a:extLst>
          </p:cNvPr>
          <p:cNvSpPr>
            <a:spLocks noGrp="1"/>
          </p:cNvSpPr>
          <p:nvPr>
            <p:ph idx="1"/>
          </p:nvPr>
        </p:nvSpPr>
        <p:spPr>
          <a:xfrm>
            <a:off x="643468" y="2638043"/>
            <a:ext cx="3363974" cy="3415623"/>
          </a:xfrm>
        </p:spPr>
        <p:txBody>
          <a:bodyPr>
            <a:normAutofit fontScale="85000" lnSpcReduction="20000"/>
          </a:bodyPr>
          <a:lstStyle/>
          <a:p>
            <a:pPr marL="0" indent="0">
              <a:buNone/>
            </a:pPr>
            <a:r>
              <a:rPr lang="en-US" sz="2000" dirty="0"/>
              <a:t>Basic hypothesis in altered spacetime:</a:t>
            </a:r>
          </a:p>
          <a:p>
            <a:pPr marL="0" indent="0">
              <a:buNone/>
            </a:pPr>
            <a:r>
              <a:rPr lang="en-US" sz="2000" dirty="0"/>
              <a:t>denser spacetime</a:t>
            </a:r>
          </a:p>
          <a:p>
            <a:pPr marL="0" indent="0">
              <a:buNone/>
            </a:pPr>
            <a:r>
              <a:rPr lang="en-US" sz="2000" dirty="0"/>
              <a:t>(g</a:t>
            </a:r>
            <a:r>
              <a:rPr lang="en-US" sz="2000" baseline="-25000" dirty="0"/>
              <a:t>00</a:t>
            </a:r>
            <a:r>
              <a:rPr lang="en-US" sz="2000" dirty="0"/>
              <a:t> &lt; 1, |g</a:t>
            </a:r>
            <a:r>
              <a:rPr lang="en-US" sz="2000" baseline="-25000" dirty="0"/>
              <a:t>11</a:t>
            </a:r>
            <a:r>
              <a:rPr lang="en-US" sz="2000" dirty="0"/>
              <a:t>| &gt; 1)</a:t>
            </a:r>
          </a:p>
          <a:p>
            <a:pPr marL="0" indent="0">
              <a:buNone/>
            </a:pPr>
            <a:r>
              <a:rPr lang="en-US" sz="2000" dirty="0"/>
              <a:t>time dilates, length shrinks</a:t>
            </a:r>
          </a:p>
          <a:p>
            <a:pPr marL="0" indent="0">
              <a:buNone/>
            </a:pPr>
            <a:r>
              <a:rPr lang="en-US" sz="2000" dirty="0"/>
              <a:t>“gravitational”</a:t>
            </a:r>
          </a:p>
          <a:p>
            <a:pPr marL="0" indent="0">
              <a:buNone/>
            </a:pPr>
            <a:endParaRPr lang="en-US" sz="2000" dirty="0"/>
          </a:p>
          <a:p>
            <a:pPr marL="0" indent="0">
              <a:buNone/>
            </a:pPr>
            <a:r>
              <a:rPr lang="en-US" sz="2000" dirty="0"/>
              <a:t>expanded spacetime</a:t>
            </a:r>
          </a:p>
          <a:p>
            <a:pPr marL="0" indent="0">
              <a:buNone/>
            </a:pPr>
            <a:r>
              <a:rPr lang="en-US" sz="2000" dirty="0"/>
              <a:t>(g</a:t>
            </a:r>
            <a:r>
              <a:rPr lang="en-US" sz="2000" baseline="-25000" dirty="0"/>
              <a:t>00</a:t>
            </a:r>
            <a:r>
              <a:rPr lang="en-US" sz="2000" dirty="0"/>
              <a:t> &gt; 1, |g</a:t>
            </a:r>
            <a:r>
              <a:rPr lang="en-US" sz="2000" baseline="-25000" dirty="0"/>
              <a:t>11</a:t>
            </a:r>
            <a:r>
              <a:rPr lang="en-US" sz="2000" dirty="0"/>
              <a:t>| &lt; 1)</a:t>
            </a:r>
          </a:p>
          <a:p>
            <a:pPr marL="0" indent="0">
              <a:buNone/>
            </a:pPr>
            <a:r>
              <a:rPr lang="en-US" sz="2000" dirty="0"/>
              <a:t>time shrinks, length dilates</a:t>
            </a:r>
          </a:p>
          <a:p>
            <a:pPr marL="0" indent="0">
              <a:buNone/>
            </a:pPr>
            <a:r>
              <a:rPr lang="en-US" sz="2000" dirty="0"/>
              <a:t>“antigravitational”</a:t>
            </a:r>
          </a:p>
          <a:p>
            <a:pPr marL="0" indent="0">
              <a:buNone/>
            </a:pPr>
            <a:endParaRPr lang="en-US" sz="2000" dirty="0"/>
          </a:p>
          <a:p>
            <a:pPr marL="0" indent="0">
              <a:buNone/>
            </a:pPr>
            <a:endParaRPr lang="en-US" sz="2000" dirty="0"/>
          </a:p>
        </p:txBody>
      </p:sp>
      <p:grpSp>
        <p:nvGrpSpPr>
          <p:cNvPr id="63" name="Group 4">
            <a:extLst>
              <a:ext uri="{FF2B5EF4-FFF2-40B4-BE49-F238E27FC236}">
                <a16:creationId xmlns:a16="http://schemas.microsoft.com/office/drawing/2014/main" id="{92E4BD72-28A3-46A5-857B-52A4208B56B7}"/>
              </a:ext>
            </a:extLst>
          </p:cNvPr>
          <p:cNvGrpSpPr>
            <a:grpSpLocks noChangeAspect="1"/>
          </p:cNvGrpSpPr>
          <p:nvPr/>
        </p:nvGrpSpPr>
        <p:grpSpPr bwMode="auto">
          <a:xfrm>
            <a:off x="5703888" y="642938"/>
            <a:ext cx="5438775" cy="5410200"/>
            <a:chOff x="3593" y="405"/>
            <a:chExt cx="3426" cy="3408"/>
          </a:xfrm>
        </p:grpSpPr>
        <p:sp>
          <p:nvSpPr>
            <p:cNvPr id="64" name="AutoShape 3">
              <a:extLst>
                <a:ext uri="{FF2B5EF4-FFF2-40B4-BE49-F238E27FC236}">
                  <a16:creationId xmlns:a16="http://schemas.microsoft.com/office/drawing/2014/main" id="{62597FAE-C565-4157-8AF1-7BF8F21C13AB}"/>
                </a:ext>
              </a:extLst>
            </p:cNvPr>
            <p:cNvSpPr>
              <a:spLocks noChangeAspect="1" noChangeArrowheads="1" noTextEdit="1"/>
            </p:cNvSpPr>
            <p:nvPr/>
          </p:nvSpPr>
          <p:spPr bwMode="auto">
            <a:xfrm>
              <a:off x="3593" y="405"/>
              <a:ext cx="3426"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E9D2A122-5C14-4976-80CD-C7B49CC89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 y="405"/>
              <a:ext cx="3431" cy="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a:extLst>
              <a:ext uri="{FF2B5EF4-FFF2-40B4-BE49-F238E27FC236}">
                <a16:creationId xmlns:a16="http://schemas.microsoft.com/office/drawing/2014/main" id="{2261E2A3-2835-434B-B28E-4E0E6745570F}"/>
              </a:ext>
            </a:extLst>
          </p:cNvPr>
          <p:cNvSpPr>
            <a:spLocks noGrp="1"/>
          </p:cNvSpPr>
          <p:nvPr>
            <p:ph type="sldNum" sz="quarter" idx="12"/>
          </p:nvPr>
        </p:nvSpPr>
        <p:spPr/>
        <p:txBody>
          <a:bodyPr/>
          <a:lstStyle/>
          <a:p>
            <a:fld id="{C4D8820E-9689-4C5E-A235-C0E2B6BA445A}" type="slidenum">
              <a:rPr lang="en-US" smtClean="0"/>
              <a:t>6</a:t>
            </a:fld>
            <a:endParaRPr lang="en-US"/>
          </a:p>
        </p:txBody>
      </p:sp>
    </p:spTree>
    <p:extLst>
      <p:ext uri="{BB962C8B-B14F-4D97-AF65-F5344CB8AC3E}">
        <p14:creationId xmlns:p14="http://schemas.microsoft.com/office/powerpoint/2010/main" val="4744940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3D0B-9E70-4654-A7D5-19D06D704A69}"/>
              </a:ext>
            </a:extLst>
          </p:cNvPr>
          <p:cNvSpPr>
            <a:spLocks noGrp="1"/>
          </p:cNvSpPr>
          <p:nvPr>
            <p:ph type="title"/>
          </p:nvPr>
        </p:nvSpPr>
        <p:spPr>
          <a:xfrm>
            <a:off x="230189" y="364672"/>
            <a:ext cx="11210698" cy="903514"/>
          </a:xfrm>
        </p:spPr>
        <p:txBody>
          <a:bodyPr>
            <a:normAutofit fontScale="90000"/>
          </a:bodyPr>
          <a:lstStyle/>
          <a:p>
            <a:pPr algn="ctr"/>
            <a:r>
              <a:rPr lang="en-US" dirty="0"/>
              <a:t>Gravitation exceeds the speed of light in the context of </a:t>
            </a:r>
            <a:br>
              <a:rPr lang="en-US" dirty="0"/>
            </a:br>
            <a:r>
              <a:rPr lang="en-US" dirty="0"/>
              <a:t>quantum entanglement</a:t>
            </a:r>
          </a:p>
        </p:txBody>
      </p:sp>
      <p:pic>
        <p:nvPicPr>
          <p:cNvPr id="7" name="Content Placeholder 6" descr="A screenshot of a computer&#10;&#10;Description automatically generated">
            <a:extLst>
              <a:ext uri="{FF2B5EF4-FFF2-40B4-BE49-F238E27FC236}">
                <a16:creationId xmlns:a16="http://schemas.microsoft.com/office/drawing/2014/main" id="{6698031A-795C-4226-A369-FDE800A19F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4928" y="1371600"/>
            <a:ext cx="4114800" cy="4114800"/>
          </a:xfrm>
        </p:spPr>
      </p:pic>
      <p:sp>
        <p:nvSpPr>
          <p:cNvPr id="4" name="Text Placeholder 3">
            <a:extLst>
              <a:ext uri="{FF2B5EF4-FFF2-40B4-BE49-F238E27FC236}">
                <a16:creationId xmlns:a16="http://schemas.microsoft.com/office/drawing/2014/main" id="{269447FD-A45D-4210-B844-0DFEE1F7B1A0}"/>
              </a:ext>
            </a:extLst>
          </p:cNvPr>
          <p:cNvSpPr>
            <a:spLocks noGrp="1"/>
          </p:cNvSpPr>
          <p:nvPr>
            <p:ph type="body" sz="half" idx="2"/>
          </p:nvPr>
        </p:nvSpPr>
        <p:spPr>
          <a:xfrm>
            <a:off x="1382486" y="1371600"/>
            <a:ext cx="4713514" cy="4523128"/>
          </a:xfrm>
        </p:spPr>
        <p:txBody>
          <a:bodyPr>
            <a:noAutofit/>
          </a:bodyPr>
          <a:lstStyle/>
          <a:p>
            <a:pPr algn="just"/>
            <a:r>
              <a:rPr lang="en-US" dirty="0"/>
              <a:t>Quantum tunneling is an example of the quantum entanglement phenomena. Quantum tunneling is the quantum mechanical phenomenon where a subatomic particle passes through a potential barrier instantaneously. In quantum mechanics the hypothesis is matter [i.e. mass or gravitons] as having properties of both waves and particles. One interpretation of this duality involves the Heisenberg uncertainty principle, which defines a limit on how precisely the position and the momentum of a particle can be known at the same time. This implies that there are no solutions with a probability of exactly zero (or one), though a solution may approach infinity if, for example, the calculation for its position was taken as a probability of 1, the other, i.e. its speed, would have to be infinity[instantaneous]. Hence, the probability of a given particle's existence on the opposite side of an intervening barrier is non-zero, and such particles will appear on the 'other' side (a semantically difficult word in this instance) with a relative frequency proportional to this probability.</a:t>
            </a:r>
          </a:p>
        </p:txBody>
      </p:sp>
      <p:sp>
        <p:nvSpPr>
          <p:cNvPr id="5" name="TextBox 4">
            <a:extLst>
              <a:ext uri="{FF2B5EF4-FFF2-40B4-BE49-F238E27FC236}">
                <a16:creationId xmlns:a16="http://schemas.microsoft.com/office/drawing/2014/main" id="{6191F41A-F344-44F9-9E93-6AA77F615CAF}"/>
              </a:ext>
            </a:extLst>
          </p:cNvPr>
          <p:cNvSpPr txBox="1"/>
          <p:nvPr/>
        </p:nvSpPr>
        <p:spPr>
          <a:xfrm>
            <a:off x="6364928" y="5356119"/>
            <a:ext cx="4246924" cy="1077218"/>
          </a:xfrm>
          <a:prstGeom prst="rect">
            <a:avLst/>
          </a:prstGeom>
          <a:noFill/>
        </p:spPr>
        <p:txBody>
          <a:bodyPr wrap="square" rtlCol="0">
            <a:spAutoFit/>
          </a:bodyPr>
          <a:lstStyle/>
          <a:p>
            <a:pPr algn="just"/>
            <a:r>
              <a:rPr lang="en-US" sz="1600" dirty="0"/>
              <a:t>In the barrier is where the entanglement occurs, but the protons don't really move, they vibrate. You might say they all sing and dance to the same tune.</a:t>
            </a:r>
          </a:p>
        </p:txBody>
      </p:sp>
      <p:sp>
        <p:nvSpPr>
          <p:cNvPr id="8" name="Slide Number Placeholder 7">
            <a:extLst>
              <a:ext uri="{FF2B5EF4-FFF2-40B4-BE49-F238E27FC236}">
                <a16:creationId xmlns:a16="http://schemas.microsoft.com/office/drawing/2014/main" id="{D3561184-B04F-4BCE-81CB-95B604993F3D}"/>
              </a:ext>
            </a:extLst>
          </p:cNvPr>
          <p:cNvSpPr>
            <a:spLocks noGrp="1"/>
          </p:cNvSpPr>
          <p:nvPr>
            <p:ph type="sldNum" sz="quarter" idx="12"/>
          </p:nvPr>
        </p:nvSpPr>
        <p:spPr/>
        <p:txBody>
          <a:bodyPr/>
          <a:lstStyle/>
          <a:p>
            <a:fld id="{C4D8820E-9689-4C5E-A235-C0E2B6BA445A}" type="slidenum">
              <a:rPr lang="en-US" smtClean="0"/>
              <a:t>7</a:t>
            </a:fld>
            <a:endParaRPr lang="en-US"/>
          </a:p>
        </p:txBody>
      </p:sp>
    </p:spTree>
    <p:extLst>
      <p:ext uri="{BB962C8B-B14F-4D97-AF65-F5344CB8AC3E}">
        <p14:creationId xmlns:p14="http://schemas.microsoft.com/office/powerpoint/2010/main" val="260986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7913-A10C-48E8-B40E-D48A0437D85E}"/>
              </a:ext>
            </a:extLst>
          </p:cNvPr>
          <p:cNvSpPr>
            <a:spLocks noGrp="1"/>
          </p:cNvSpPr>
          <p:nvPr>
            <p:ph type="title"/>
          </p:nvPr>
        </p:nvSpPr>
        <p:spPr>
          <a:xfrm>
            <a:off x="997025" y="634180"/>
            <a:ext cx="10197949" cy="1025363"/>
          </a:xfrm>
        </p:spPr>
        <p:txBody>
          <a:bodyPr vert="horz" lIns="91440" tIns="45720" rIns="91440" bIns="45720" rtlCol="0" anchor="ctr">
            <a:normAutofit/>
          </a:bodyPr>
          <a:lstStyle/>
          <a:p>
            <a:pPr algn="ctr"/>
            <a:r>
              <a:rPr lang="en-US" sz="2800" dirty="0"/>
              <a:t>Speed of gravity slower than speed of light in context of </a:t>
            </a:r>
            <a:br>
              <a:rPr lang="en-US" sz="2800" dirty="0"/>
            </a:br>
            <a:r>
              <a:rPr lang="en-US" sz="2800" dirty="0"/>
              <a:t>frame dragging</a:t>
            </a:r>
          </a:p>
        </p:txBody>
      </p:sp>
      <p:sp>
        <p:nvSpPr>
          <p:cNvPr id="4" name="Text Placeholder 3">
            <a:extLst>
              <a:ext uri="{FF2B5EF4-FFF2-40B4-BE49-F238E27FC236}">
                <a16:creationId xmlns:a16="http://schemas.microsoft.com/office/drawing/2014/main" id="{926C8CC0-D0FE-464D-BF91-70B6BA739F9B}"/>
              </a:ext>
            </a:extLst>
          </p:cNvPr>
          <p:cNvSpPr>
            <a:spLocks noGrp="1"/>
          </p:cNvSpPr>
          <p:nvPr>
            <p:ph type="body" sz="half" idx="2"/>
          </p:nvPr>
        </p:nvSpPr>
        <p:spPr>
          <a:xfrm>
            <a:off x="1118752" y="1628379"/>
            <a:ext cx="4332514" cy="4688934"/>
          </a:xfrm>
        </p:spPr>
        <p:txBody>
          <a:bodyPr vert="horz" lIns="91440" tIns="45720" rIns="91440" bIns="45720" rtlCol="0">
            <a:noAutofit/>
          </a:bodyPr>
          <a:lstStyle/>
          <a:p>
            <a:pPr algn="just"/>
            <a:r>
              <a:rPr lang="en-US" i="1" dirty="0"/>
              <a:t>Examine the difference between gravito-magnetic induction and [electro-]magnetic induction</a:t>
            </a:r>
            <a:r>
              <a:rPr lang="en-US" dirty="0"/>
              <a:t>. </a:t>
            </a:r>
            <a:r>
              <a:rPr lang="en-US" sz="1500" dirty="0"/>
              <a:t>A GMR read head signal is observed from a 10μm x 10μm square bump of around 32 nanometer tall on a hard disk platen spinning at a constant linear velocity of 500 inches per second (</a:t>
            </a:r>
            <a:r>
              <a:rPr lang="en-US" sz="1500" dirty="0" err="1"/>
              <a:t>ips</a:t>
            </a:r>
            <a:r>
              <a:rPr lang="en-US" sz="1500" dirty="0"/>
              <a:t>). The disk is spinning counter-clockwise, so we observe the first [electro]-magnetic induction signal on the left as the edge of the square nano-bump moves under GMR sensor. This upward magnetic induction is induced by the 90° change in the angle at the edge of bump at the speed of light. This is followed by the downward gravitomagnetic signal of a bump 1μSecond later traveling at the speed of gravity. We observe the downward polarity second [electro]magnetic induction signal on the right of the gravitomagnetic signal as the edge of the square nano-bump moves under GMR sensor 0.8μSecond later traveling at the speed of light. In this example we observe the gravitational frame dragging is 1μSecond. </a:t>
            </a:r>
            <a:r>
              <a:rPr lang="en-US" sz="1500" b="1" dirty="0"/>
              <a:t>Voltage is in millivolts (mV).</a:t>
            </a:r>
          </a:p>
        </p:txBody>
      </p:sp>
      <p:pic>
        <p:nvPicPr>
          <p:cNvPr id="5" name="Picture Placeholder 4">
            <a:extLst>
              <a:ext uri="{FF2B5EF4-FFF2-40B4-BE49-F238E27FC236}">
                <a16:creationId xmlns:a16="http://schemas.microsoft.com/office/drawing/2014/main" id="{A0C092D9-4976-454B-8BFC-749563627B62}"/>
              </a:ext>
            </a:extLst>
          </p:cNvPr>
          <p:cNvPicPr>
            <a:picLocks noGrp="1" noChangeAspect="1"/>
          </p:cNvPicPr>
          <p:nvPr>
            <p:ph type="pic" idx="1"/>
          </p:nvPr>
        </p:nvPicPr>
        <p:blipFill rotWithShape="1">
          <a:blip r:embed="rId3"/>
          <a:srcRect t="4559" r="1" b="1"/>
          <a:stretch/>
        </p:blipFill>
        <p:spPr>
          <a:xfrm>
            <a:off x="5368251" y="1628379"/>
            <a:ext cx="5814120" cy="4688934"/>
          </a:xfrm>
          <a:prstGeom prst="rect">
            <a:avLst/>
          </a:prstGeom>
          <a:effectLst/>
        </p:spPr>
      </p:pic>
      <p:sp>
        <p:nvSpPr>
          <p:cNvPr id="7" name="Slide Number Placeholder 6">
            <a:extLst>
              <a:ext uri="{FF2B5EF4-FFF2-40B4-BE49-F238E27FC236}">
                <a16:creationId xmlns:a16="http://schemas.microsoft.com/office/drawing/2014/main" id="{5FE95ABE-C637-4FDC-B0E2-34C6F0F12F78}"/>
              </a:ext>
            </a:extLst>
          </p:cNvPr>
          <p:cNvSpPr>
            <a:spLocks noGrp="1"/>
          </p:cNvSpPr>
          <p:nvPr>
            <p:ph type="sldNum" sz="quarter" idx="12"/>
          </p:nvPr>
        </p:nvSpPr>
        <p:spPr/>
        <p:txBody>
          <a:bodyPr/>
          <a:lstStyle/>
          <a:p>
            <a:fld id="{C4D8820E-9689-4C5E-A235-C0E2B6BA445A}" type="slidenum">
              <a:rPr lang="en-US" smtClean="0"/>
              <a:t>8</a:t>
            </a:fld>
            <a:endParaRPr lang="en-US"/>
          </a:p>
        </p:txBody>
      </p:sp>
    </p:spTree>
    <p:extLst>
      <p:ext uri="{BB962C8B-B14F-4D97-AF65-F5344CB8AC3E}">
        <p14:creationId xmlns:p14="http://schemas.microsoft.com/office/powerpoint/2010/main" val="180279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1B398C-B31C-4A21-89C9-72B9D56E2EA9}"/>
              </a:ext>
            </a:extLst>
          </p:cNvPr>
          <p:cNvSpPr>
            <a:spLocks noGrp="1"/>
          </p:cNvSpPr>
          <p:nvPr>
            <p:ph type="body" sz="half" idx="2"/>
          </p:nvPr>
        </p:nvSpPr>
        <p:spPr>
          <a:xfrm>
            <a:off x="838200" y="1690688"/>
            <a:ext cx="3797807" cy="4802187"/>
          </a:xfrm>
        </p:spPr>
        <p:txBody>
          <a:bodyPr vert="horz" lIns="91440" tIns="45720" rIns="91440" bIns="45720" rtlCol="0">
            <a:normAutofit/>
          </a:bodyPr>
          <a:lstStyle/>
          <a:p>
            <a:pPr algn="just"/>
            <a:r>
              <a:rPr lang="en-US" dirty="0"/>
              <a:t>The image is of a cross sectional view of the GMR read head with a piezo-electric crystal mounted on the back side of the head slider. The GMR read head is sensitive to magnetic field changes while the piezo-electric crystal on the back of the slider is sensitive to physical motion of the head slider. A 10μm x 10μm square bump of around 32 nanometer height measurement results are shown. On the left is the piezo-electric Glide Head signal where is observed an undamped physical pull against the head slider against the force of Earth Gravity as shown. On the right the GMR sensor shows a negative polarity gravitomagnetic signal. Therefore this infers the presence of matter on the spinning disk produced a physical pull force and negative polarity gravitomagnetism. In this example we observe the gravitational frame dragging is 1μSecond. </a:t>
            </a:r>
            <a:endParaRPr lang="en-US" sz="2000" dirty="0"/>
          </a:p>
        </p:txBody>
      </p:sp>
      <p:pic>
        <p:nvPicPr>
          <p:cNvPr id="5" name="Picture Placeholder 4">
            <a:extLst>
              <a:ext uri="{FF2B5EF4-FFF2-40B4-BE49-F238E27FC236}">
                <a16:creationId xmlns:a16="http://schemas.microsoft.com/office/drawing/2014/main" id="{4FC40A82-BFF8-4151-B899-0CE5E90BCDC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636007" y="1569524"/>
            <a:ext cx="7143553" cy="4297680"/>
          </a:xfrm>
          <a:prstGeom prst="rect">
            <a:avLst/>
          </a:prstGeom>
        </p:spPr>
      </p:pic>
      <p:sp>
        <p:nvSpPr>
          <p:cNvPr id="6" name="Title 1">
            <a:extLst>
              <a:ext uri="{FF2B5EF4-FFF2-40B4-BE49-F238E27FC236}">
                <a16:creationId xmlns:a16="http://schemas.microsoft.com/office/drawing/2014/main" id="{EC32E442-CCF4-4C84-9C74-07BCE8FE7D0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2800" dirty="0"/>
              <a:t>Presence of matter moving produces a pull force </a:t>
            </a:r>
            <a:br>
              <a:rPr lang="en-US" sz="2800" dirty="0"/>
            </a:br>
            <a:r>
              <a:rPr lang="en-US" sz="2800" dirty="0"/>
              <a:t>and negative polarity gravitomagnetism</a:t>
            </a:r>
          </a:p>
        </p:txBody>
      </p:sp>
      <p:sp>
        <p:nvSpPr>
          <p:cNvPr id="7" name="Slide Number Placeholder 6">
            <a:extLst>
              <a:ext uri="{FF2B5EF4-FFF2-40B4-BE49-F238E27FC236}">
                <a16:creationId xmlns:a16="http://schemas.microsoft.com/office/drawing/2014/main" id="{22FA762E-AC21-42A6-905A-459C3374CAD8}"/>
              </a:ext>
            </a:extLst>
          </p:cNvPr>
          <p:cNvSpPr>
            <a:spLocks noGrp="1"/>
          </p:cNvSpPr>
          <p:nvPr>
            <p:ph type="sldNum" sz="quarter" idx="12"/>
          </p:nvPr>
        </p:nvSpPr>
        <p:spPr/>
        <p:txBody>
          <a:bodyPr/>
          <a:lstStyle/>
          <a:p>
            <a:fld id="{C4D8820E-9689-4C5E-A235-C0E2B6BA445A}" type="slidenum">
              <a:rPr lang="en-US" smtClean="0"/>
              <a:t>9</a:t>
            </a:fld>
            <a:endParaRPr lang="en-US"/>
          </a:p>
        </p:txBody>
      </p:sp>
    </p:spTree>
    <p:extLst>
      <p:ext uri="{BB962C8B-B14F-4D97-AF65-F5344CB8AC3E}">
        <p14:creationId xmlns:p14="http://schemas.microsoft.com/office/powerpoint/2010/main" val="146079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5070</TotalTime>
  <Words>4387</Words>
  <Application>Microsoft Office PowerPoint</Application>
  <PresentationFormat>Widescreen</PresentationFormat>
  <Paragraphs>259</Paragraphs>
  <Slides>40</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Report on independent forensic analysis of the official footage captured by a US Navy F/A-18 Super Hornet present at the 2004 Nimitz UAP incident off the coast of San Diego for metric effects on physical processes in an altered spacetime as interpreted by a remote (unaltered spacetime) observer</vt:lpstr>
      <vt:lpstr>PowerPoint Presentation</vt:lpstr>
      <vt:lpstr>PowerPoint Presentation</vt:lpstr>
      <vt:lpstr>PowerPoint Presentation</vt:lpstr>
      <vt:lpstr>PowerPoint Presentation</vt:lpstr>
      <vt:lpstr>H. E. Puthuff, “Advanced space propulsion based on vacuum (spacetime metric) engineering,” Jour. Brit. Interplanetary Soc. 63 (3), 82-89 (2010).  </vt:lpstr>
      <vt:lpstr>Gravitation exceeds the speed of light in the context of  quantum entanglement</vt:lpstr>
      <vt:lpstr>Speed of gravity slower than speed of light in context of  frame dragging</vt:lpstr>
      <vt:lpstr>Presence of matter moving produces a pull force  and negative polarity gravitomagnetism</vt:lpstr>
      <vt:lpstr>Absence of matter moving produces a push force  and positive polarity gravitomagnetism</vt:lpstr>
      <vt:lpstr>Gravitational junction: parabolic pull force of nano-gravity  and hyperbolic push force of nano-antigravity [like a balloon]</vt:lpstr>
      <vt:lpstr>PowerPoint Presentation</vt:lpstr>
      <vt:lpstr>PowerPoint Presentation</vt:lpstr>
      <vt:lpstr>TTSA/ U.S. Navy Tic Tac Video: T= 2.23-1</vt:lpstr>
      <vt:lpstr>TTSA/ U.S. Navy Tic Tac Video: T= 2.23-2</vt:lpstr>
      <vt:lpstr>TTSA/ U.S. Navy Tic Tac Video: T= 2.23-3</vt:lpstr>
      <vt:lpstr>TTSA/ U.S. Navy Tic Tac Video: T= 2.26-1</vt:lpstr>
      <vt:lpstr>TTSA/ U.S. Navy Tic Tac Video: T= 2.26-2</vt:lpstr>
      <vt:lpstr>TTSA/ U.S. Navy Tic Tac Video: T= 2.26-3</vt:lpstr>
      <vt:lpstr>TTSA/ U.S. Navy Tic Tac Video: T= 2.26-4</vt:lpstr>
      <vt:lpstr>TTSA/ U.S. Navy Tic Tac Video: T= 2.26-5</vt:lpstr>
      <vt:lpstr>TTSA/ U.S. Navy Tic Tac Video: T= 2.26-6</vt:lpstr>
      <vt:lpstr>TTSA/ U.S. Navy Tic Tac Video: T= 2.27-1</vt:lpstr>
      <vt:lpstr>TTSA/ U.S. Navy Tic Tac Video: T= 2.27-2</vt:lpstr>
      <vt:lpstr>TTSA/ U.S. Navy Tic Tac Video: T= 2.27-3</vt:lpstr>
      <vt:lpstr>TTSA/ U.S. Navy Tic Tac Video: T= 2.27-4</vt:lpstr>
      <vt:lpstr>TTSA/ U.S. Navy Tic Tac Video: T= 2.27-5</vt:lpstr>
      <vt:lpstr>TTSA/ U.S. Navy Tic Tac Video: T= 2.28-1</vt:lpstr>
      <vt:lpstr>TTSA/ U.S. Navy Tic Tac Video: T= 2.28-2</vt:lpstr>
      <vt:lpstr>TTSA/ U.S. Navy Tic Tac Video: T= 2.28-3</vt:lpstr>
      <vt:lpstr>TTSA/ U.S. Navy Tic Tac Video: T= 2.28-4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independent analysis of the official footage captured by a US navy F/A-18 Super Hornet present at the 2004 Nimitz incident off the coast of San Diego for Metric Effects on Physical Processes in an Altered Spacetime as Interpreted by a Remote (Unaltered Spacetime) Observer.</dc:title>
  <dc:creator>Michael Boyd</dc:creator>
  <cp:lastModifiedBy>Michael Boyd</cp:lastModifiedBy>
  <cp:revision>96</cp:revision>
  <cp:lastPrinted>2020-01-28T05:48:34Z</cp:lastPrinted>
  <dcterms:created xsi:type="dcterms:W3CDTF">2020-01-22T00:29:35Z</dcterms:created>
  <dcterms:modified xsi:type="dcterms:W3CDTF">2020-02-06T18:43:11Z</dcterms:modified>
</cp:coreProperties>
</file>